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3"/>
  </p:notesMasterIdLst>
  <p:handoutMasterIdLst>
    <p:handoutMasterId r:id="rId34"/>
  </p:handoutMasterIdLst>
  <p:sldIdLst>
    <p:sldId id="256" r:id="rId2"/>
    <p:sldId id="311" r:id="rId3"/>
    <p:sldId id="318" r:id="rId4"/>
    <p:sldId id="319" r:id="rId5"/>
    <p:sldId id="320" r:id="rId6"/>
    <p:sldId id="288" r:id="rId7"/>
    <p:sldId id="295" r:id="rId8"/>
    <p:sldId id="292" r:id="rId9"/>
    <p:sldId id="289" r:id="rId10"/>
    <p:sldId id="290" r:id="rId11"/>
    <p:sldId id="322" r:id="rId12"/>
    <p:sldId id="260" r:id="rId13"/>
    <p:sldId id="287" r:id="rId14"/>
    <p:sldId id="274" r:id="rId15"/>
    <p:sldId id="277" r:id="rId16"/>
    <p:sldId id="313" r:id="rId17"/>
    <p:sldId id="314" r:id="rId18"/>
    <p:sldId id="321" r:id="rId19"/>
    <p:sldId id="316" r:id="rId20"/>
    <p:sldId id="301" r:id="rId21"/>
    <p:sldId id="315" r:id="rId22"/>
    <p:sldId id="302" r:id="rId23"/>
    <p:sldId id="303" r:id="rId24"/>
    <p:sldId id="279" r:id="rId25"/>
    <p:sldId id="278" r:id="rId26"/>
    <p:sldId id="270" r:id="rId27"/>
    <p:sldId id="275" r:id="rId28"/>
    <p:sldId id="284" r:id="rId29"/>
    <p:sldId id="285" r:id="rId30"/>
    <p:sldId id="268" r:id="rId31"/>
    <p:sldId id="286" r:id="rId32"/>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24" autoAdjust="0"/>
  </p:normalViewPr>
  <p:slideViewPr>
    <p:cSldViewPr>
      <p:cViewPr varScale="1">
        <p:scale>
          <a:sx n="69" d="100"/>
          <a:sy n="69" d="100"/>
        </p:scale>
        <p:origin x="-1404" y="-102"/>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4813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4813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4813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F116C1C6-EDA6-4BD4-AD0E-A78A30017CD2}" type="slidenum">
              <a:rPr lang="he-IL"/>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07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990600" y="768350"/>
            <a:ext cx="5118100"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613" y="4862513"/>
            <a:ext cx="5680075" cy="4603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307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4B84E600-C60B-4C15-BF47-3C1E28B3FA3E}" type="slidenum">
              <a:rPr lang="he-IL"/>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5DAB793-A368-473A-A4DD-3E1C5A7792FE}" type="slidenum">
              <a:rPr lang="he-IL" smtClean="0"/>
              <a:pPr/>
              <a:t>1</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0933D80-7CDB-4B9F-BA53-A23F1A21C154}" type="slidenum">
              <a:rPr lang="he-IL" smtClean="0"/>
              <a:pPr/>
              <a:t>12</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567AD57-B607-42B0-A12F-4A3FBEF84B13}" type="slidenum">
              <a:rPr lang="he-IL" smtClean="0"/>
              <a:pPr/>
              <a:t>13</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991675B-3413-4349-95FC-FBD752F946F6}" type="slidenum">
              <a:rPr lang="he-IL" smtClean="0"/>
              <a:pPr/>
              <a:t>14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594A517F-B516-4ACC-9B68-220AE74F104C}" type="slidenum">
              <a:rPr lang="he-IL" smtClean="0"/>
              <a:pPr/>
              <a:t>15</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F313099-FD44-4BF1-B36A-F34DB9480FB2}" type="slidenum">
              <a:rPr lang="he-IL" smtClean="0"/>
              <a:pPr/>
              <a:t>18</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8CF4C5C-F614-42A4-870F-012DFC5F575E}" type="slidenum">
              <a:rPr lang="he-IL" smtClean="0"/>
              <a:pPr/>
              <a:t>19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1A2FEC0-BEBF-427E-99F7-92DB31CD121E}" type="slidenum">
              <a:rPr lang="he-IL" smtClean="0"/>
              <a:pPr/>
              <a:t>20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ECA8672B-1DF0-4C26-A7C8-D287DB94BB1F}" type="slidenum">
              <a:rPr lang="he-IL" smtClean="0"/>
              <a:pPr/>
              <a:t>22</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2E809E43-98A5-4380-B557-07DC546C25D7}" type="slidenum">
              <a:rPr lang="he-IL" smtClean="0"/>
              <a:pPr/>
              <a:t>23</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2AAD8F9-FDA3-4D1E-B1BD-F81F92E399FE}" type="slidenum">
              <a:rPr lang="he-IL" smtClean="0"/>
              <a:pPr/>
              <a:t>24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83CB361-0C4F-4373-91FC-960550F48679}" type="slidenum">
              <a:rPr lang="he-IL" smtClean="0"/>
              <a:pPr/>
              <a:t>3</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17B57C5-26A0-408F-809F-89F7970ED52F}" type="slidenum">
              <a:rPr lang="he-IL" smtClean="0"/>
              <a:pPr/>
              <a:t>25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929DB1F-731A-4DF7-851E-81F983B7555E}" type="slidenum">
              <a:rPr lang="he-IL" smtClean="0"/>
              <a:pPr/>
              <a:t>26</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3E6A5B6-161E-4023-8003-D62C9F9E64E0}" type="slidenum">
              <a:rPr lang="he-IL" smtClean="0"/>
              <a:pPr/>
              <a:t>27</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8D671249-5CE6-4357-AD0E-A64EA5CC22DC}" type="slidenum">
              <a:rPr lang="he-IL" smtClean="0"/>
              <a:pPr/>
              <a:t>28</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05B09418-D868-463F-A9AA-59CFDD46E57A}" type="slidenum">
              <a:rPr lang="he-IL" smtClean="0"/>
              <a:pPr/>
              <a:t>29</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D863F57-0083-4C2A-923C-F0A186CE1122}" type="slidenum">
              <a:rPr lang="he-IL" smtClean="0"/>
              <a:pPr/>
              <a:t>30</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12B6EA9-EB43-4CB4-BCA8-8CF38E21C77B}" type="slidenum">
              <a:rPr lang="he-IL" smtClean="0"/>
              <a:pPr/>
              <a:t>31</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F366463-D7B3-45FA-A06D-8FD8CE22E028}" type="slidenum">
              <a:rPr lang="he-IL" smtClean="0"/>
              <a:pPr/>
              <a:t>5</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02AE1AF-BFA1-462A-8D5E-78222862F961}" type="slidenum">
              <a:rPr lang="he-IL" smtClean="0"/>
              <a:pPr/>
              <a:t>6</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8884A8D-0F25-4C2D-A50E-275FED69FECC}" type="slidenum">
              <a:rPr lang="he-IL" smtClean="0"/>
              <a:pPr/>
              <a:t>7</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B2F7BA5-57A0-492A-9F66-28AE62B75191}" type="slidenum">
              <a:rPr lang="he-IL" smtClean="0"/>
              <a:pPr/>
              <a:t>8</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2D6212ED-3ACA-4E68-B8EC-E84B0102B2A7}" type="slidenum">
              <a:rPr lang="he-IL" smtClean="0"/>
              <a:pPr/>
              <a:t>9</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53D8D68-F297-47C8-82C9-658821D06B44}" type="slidenum">
              <a:rPr lang="he-IL" smtClean="0"/>
              <a:pPr/>
              <a:t>10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60D8B7F-0FB7-4293-87A6-53CA3EBC37D9}" type="slidenum">
              <a:rPr lang="he-IL" smtClean="0"/>
              <a:pPr/>
              <a:t>11</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en-US"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sp>
        <p:nvSpPr>
          <p:cNvPr id="717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180"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en-US"/>
          </a:p>
        </p:txBody>
      </p:sp>
      <p:sp>
        <p:nvSpPr>
          <p:cNvPr id="11" name="Rectangle 10"/>
          <p:cNvSpPr>
            <a:spLocks noGrp="1" noChangeArrowheads="1"/>
          </p:cNvSpPr>
          <p:nvPr>
            <p:ph type="ftr" sz="quarter" idx="11"/>
          </p:nvPr>
        </p:nvSpPr>
        <p:spPr/>
        <p:txBody>
          <a:bodyPr/>
          <a:lstStyle>
            <a:lvl1pPr algn="r">
              <a:defRPr/>
            </a:lvl1pPr>
          </a:lstStyle>
          <a:p>
            <a:pPr>
              <a:defRPr/>
            </a:pPr>
            <a:endParaRPr lang="en-US"/>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E1239E45-D373-4667-908E-E2EC8070BC94}" type="slidenum">
              <a:rPr lang="he-IL"/>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0D41467D-726C-47D2-9FA7-AA6972E431D0}" type="slidenum">
              <a:rPr lang="he-IL"/>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52E19FB-E794-4ED6-A44F-E86B1E0B81C7}" type="slidenum">
              <a:rPr lang="he-IL"/>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D96C3804-CC6F-4CFF-93A6-9A9F26A7EA09}" type="slidenum">
              <a:rPr lang="he-IL"/>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A702BD7-41C5-445A-A8B8-6C2BD5DEB506}" type="slidenum">
              <a:rPr lang="he-IL"/>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378ADF40-AB52-4048-BB55-C4D835D52B5C}" type="slidenum">
              <a:rPr lang="he-IL"/>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90298119-A56D-4940-B452-E816B74A07F0}" type="slidenum">
              <a:rPr lang="he-IL"/>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E3AA3B6B-5010-49F3-9338-79A6CCE48FE9}" type="slidenum">
              <a:rPr lang="he-IL"/>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15DE9FAA-334D-44E4-BED3-8F417D465C45}" type="slidenum">
              <a:rPr lang="he-IL"/>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2F3DC340-C2D4-489B-B4DD-B4F6C0FCCBB4}" type="slidenum">
              <a:rPr lang="he-IL"/>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85CE6F3B-0AEE-44C9-B803-82F40CB3F095}" type="slidenum">
              <a:rPr lang="he-IL"/>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620000" cy="6858000"/>
            <a:chOff x="0" y="0"/>
            <a:chExt cx="4800" cy="4320"/>
          </a:xfrm>
        </p:grpSpPr>
        <p:grpSp>
          <p:nvGrpSpPr>
            <p:cNvPr id="1032" name="Group 3"/>
            <p:cNvGrpSpPr>
              <a:grpSpLocks/>
            </p:cNvGrpSpPr>
            <p:nvPr userDrawn="1"/>
          </p:nvGrpSpPr>
          <p:grpSpPr bwMode="auto">
            <a:xfrm>
              <a:off x="0" y="0"/>
              <a:ext cx="2016" cy="4320"/>
              <a:chOff x="0" y="0"/>
              <a:chExt cx="2016" cy="4320"/>
            </a:xfrm>
          </p:grpSpPr>
          <p:sp>
            <p:nvSpPr>
              <p:cNvPr id="6148"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614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en-US"/>
              </a:p>
            </p:txBody>
          </p:sp>
        </p:grpSp>
        <p:grpSp>
          <p:nvGrpSpPr>
            <p:cNvPr id="1033" name="Group 6"/>
            <p:cNvGrpSpPr>
              <a:grpSpLocks/>
            </p:cNvGrpSpPr>
            <p:nvPr/>
          </p:nvGrpSpPr>
          <p:grpSpPr bwMode="auto">
            <a:xfrm>
              <a:off x="144" y="1248"/>
              <a:ext cx="4656" cy="201"/>
              <a:chOff x="144" y="1248"/>
              <a:chExt cx="4656" cy="201"/>
            </a:xfrm>
          </p:grpSpPr>
          <p:sp>
            <p:nvSpPr>
              <p:cNvPr id="6151"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en-US"/>
              </a:p>
            </p:txBody>
          </p:sp>
          <p:sp>
            <p:nvSpPr>
              <p:cNvPr id="6152"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en-US"/>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endParaRPr lang="en-US"/>
          </a:p>
        </p:txBody>
      </p:sp>
      <p:sp>
        <p:nvSpPr>
          <p:cNvPr id="615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615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pPr>
              <a:defRPr/>
            </a:pPr>
            <a:fld id="{FFB1B660-1E8A-4CDC-A226-D452BC18EB5F}" type="slidenum">
              <a:rPr lang="he-IL"/>
              <a:pPr>
                <a:defRPr/>
              </a:pPr>
              <a:t>‹#›</a:t>
            </a:fld>
            <a:endParaRPr lang="en-US"/>
          </a:p>
        </p:txBody>
      </p:sp>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webyeshiva.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hyperlink" Target="http://www.webyeshiva.org/" TargetMode="Externa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http://www.webyeshiva.org/lm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2.png"/><Relationship Id="rId4" Type="http://schemas.openxmlformats.org/officeDocument/2006/relationships/hyperlink" Target="http://www.webyeshiva.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hyperlink" Target="http://www.speedtest.net/" TargetMode="External"/><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webyeshiva.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hyperlink" Target="http://www.webyeshiva.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webyeshiva.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685800" y="1219200"/>
            <a:ext cx="8229600" cy="1905000"/>
          </a:xfrm>
        </p:spPr>
        <p:txBody>
          <a:bodyPr/>
          <a:lstStyle/>
          <a:p>
            <a:pPr eaLnBrk="1" hangingPunct="1"/>
            <a:r>
              <a:rPr lang="en-US" smtClean="0">
                <a:latin typeface="PilgrimExtended" pitchFamily="2" charset="0"/>
              </a:rPr>
              <a:t>WebYeshiva.Org</a:t>
            </a:r>
            <a:br>
              <a:rPr lang="en-US" smtClean="0">
                <a:latin typeface="PilgrimExtended" pitchFamily="2" charset="0"/>
              </a:rPr>
            </a:br>
            <a:endParaRPr lang="en-US" smtClean="0">
              <a:latin typeface="PilgrimExtended" pitchFamily="2" charset="0"/>
            </a:endParaRPr>
          </a:p>
        </p:txBody>
      </p:sp>
      <p:sp>
        <p:nvSpPr>
          <p:cNvPr id="3075" name="Rectangle 3"/>
          <p:cNvSpPr>
            <a:spLocks noGrp="1" noChangeArrowheads="1"/>
          </p:cNvSpPr>
          <p:nvPr>
            <p:ph type="subTitle" idx="1"/>
          </p:nvPr>
        </p:nvSpPr>
        <p:spPr/>
        <p:txBody>
          <a:bodyPr/>
          <a:lstStyle/>
          <a:p>
            <a:pPr eaLnBrk="1" hangingPunct="1"/>
            <a:r>
              <a:rPr lang="en-US" smtClean="0"/>
              <a:t>Student’s Guide</a:t>
            </a:r>
          </a:p>
        </p:txBody>
      </p:sp>
      <p:pic>
        <p:nvPicPr>
          <p:cNvPr id="3076" name="Picture 4"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hiurim page.jpg"/>
          <p:cNvPicPr>
            <a:picLocks noChangeAspect="1"/>
          </p:cNvPicPr>
          <p:nvPr/>
        </p:nvPicPr>
        <p:blipFill>
          <a:blip r:embed="rId3" cstate="print"/>
          <a:srcRect/>
          <a:stretch>
            <a:fillRect/>
          </a:stretch>
        </p:blipFill>
        <p:spPr bwMode="auto">
          <a:xfrm>
            <a:off x="1828800" y="3124200"/>
            <a:ext cx="4600575" cy="3232150"/>
          </a:xfrm>
          <a:prstGeom prst="rect">
            <a:avLst/>
          </a:prstGeom>
          <a:noFill/>
          <a:ln w="9525">
            <a:noFill/>
            <a:miter lim="800000"/>
            <a:headEnd/>
            <a:tailEnd/>
          </a:ln>
        </p:spPr>
      </p:pic>
      <p:sp>
        <p:nvSpPr>
          <p:cNvPr id="10243" name="AutoShape 3"/>
          <p:cNvSpPr>
            <a:spLocks noGrp="1" noChangeArrowheads="1"/>
          </p:cNvSpPr>
          <p:nvPr>
            <p:ph type="title"/>
          </p:nvPr>
        </p:nvSpPr>
        <p:spPr>
          <a:xfrm>
            <a:off x="762000" y="1143000"/>
            <a:ext cx="7924800" cy="1143000"/>
          </a:xfrm>
        </p:spPr>
        <p:txBody>
          <a:bodyPr/>
          <a:lstStyle/>
          <a:p>
            <a:pPr eaLnBrk="1" hangingPunct="1"/>
            <a:r>
              <a:rPr lang="en-US" sz="3200" smtClean="0"/>
              <a:t>Getting Started…</a:t>
            </a:r>
            <a:br>
              <a:rPr lang="en-US" sz="3200" smtClean="0"/>
            </a:br>
            <a:r>
              <a:rPr lang="en-US" sz="3200" smtClean="0"/>
              <a:t>Adding Classes </a:t>
            </a:r>
            <a:br>
              <a:rPr lang="en-US" sz="3200" smtClean="0"/>
            </a:br>
            <a:endParaRPr lang="en-US" sz="3200" smtClean="0"/>
          </a:p>
        </p:txBody>
      </p:sp>
      <p:sp>
        <p:nvSpPr>
          <p:cNvPr id="86020" name="Rectangle 4"/>
          <p:cNvSpPr>
            <a:spLocks noGrp="1" noChangeArrowheads="1"/>
          </p:cNvSpPr>
          <p:nvPr>
            <p:ph type="body" idx="1"/>
          </p:nvPr>
        </p:nvSpPr>
        <p:spPr/>
        <p:txBody>
          <a:bodyPr/>
          <a:lstStyle/>
          <a:p>
            <a:pPr eaLnBrk="1" hangingPunct="1"/>
            <a:r>
              <a:rPr lang="en-US" smtClean="0"/>
              <a:t>Find the class you wish to take and click “Add This Shiur”</a:t>
            </a:r>
          </a:p>
        </p:txBody>
      </p:sp>
      <p:pic>
        <p:nvPicPr>
          <p:cNvPr id="10245" name="Picture 5"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sp>
        <p:nvSpPr>
          <p:cNvPr id="86023" name="Line 7"/>
          <p:cNvSpPr>
            <a:spLocks noChangeShapeType="1"/>
          </p:cNvSpPr>
          <p:nvPr/>
        </p:nvSpPr>
        <p:spPr bwMode="auto">
          <a:xfrm flipH="1" flipV="1">
            <a:off x="2590800" y="4876800"/>
            <a:ext cx="2057400" cy="457200"/>
          </a:xfrm>
          <a:prstGeom prst="line">
            <a:avLst/>
          </a:prstGeom>
          <a:noFill/>
          <a:ln w="19050">
            <a:solidFill>
              <a:srgbClr val="FF0000"/>
            </a:solidFill>
            <a:prstDash val="lgDash"/>
            <a:round/>
            <a:headEnd/>
            <a:tailEnd type="triangle" w="med" len="med"/>
          </a:ln>
        </p:spPr>
        <p:txBody>
          <a:bodyPr/>
          <a:lstStyle/>
          <a:p>
            <a:endParaRPr lang="en-US"/>
          </a:p>
        </p:txBody>
      </p:sp>
      <p:sp>
        <p:nvSpPr>
          <p:cNvPr id="86024" name="Text Box 8"/>
          <p:cNvSpPr txBox="1">
            <a:spLocks noChangeArrowheads="1"/>
          </p:cNvSpPr>
          <p:nvPr/>
        </p:nvSpPr>
        <p:spPr bwMode="auto">
          <a:xfrm rot="970749">
            <a:off x="2733675" y="4911725"/>
            <a:ext cx="3032125" cy="366713"/>
          </a:xfrm>
          <a:prstGeom prst="rect">
            <a:avLst/>
          </a:prstGeom>
          <a:noFill/>
          <a:ln w="9525">
            <a:noFill/>
            <a:miter lim="800000"/>
            <a:headEnd/>
            <a:tailEnd/>
          </a:ln>
        </p:spPr>
        <p:txBody>
          <a:bodyPr>
            <a:spAutoFit/>
          </a:bodyPr>
          <a:lstStyle/>
          <a:p>
            <a:pPr>
              <a:spcBef>
                <a:spcPct val="50000"/>
              </a:spcBef>
            </a:pPr>
            <a:r>
              <a:rPr lang="en-US"/>
              <a:t>Add This Shiur</a:t>
            </a:r>
          </a:p>
        </p:txBody>
      </p:sp>
      <p:sp>
        <p:nvSpPr>
          <p:cNvPr id="6153" name="Rectangle 9"/>
          <p:cNvSpPr>
            <a:spLocks noChangeArrowheads="1"/>
          </p:cNvSpPr>
          <p:nvPr/>
        </p:nvSpPr>
        <p:spPr bwMode="auto">
          <a:xfrm>
            <a:off x="1752600" y="4572000"/>
            <a:ext cx="762000" cy="228600"/>
          </a:xfrm>
          <a:prstGeom prst="rect">
            <a:avLst/>
          </a:prstGeom>
          <a:noFill/>
          <a:ln w="28575">
            <a:solidFill>
              <a:srgbClr val="00FFFF"/>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6020">
                                            <p:txEl>
                                              <p:pRg st="0" end="0"/>
                                            </p:txEl>
                                          </p:spTgt>
                                        </p:tgtEl>
                                        <p:attrNameLst>
                                          <p:attrName>style.visibility</p:attrName>
                                        </p:attrNameLst>
                                      </p:cBhvr>
                                      <p:to>
                                        <p:strVal val="visible"/>
                                      </p:to>
                                    </p:set>
                                    <p:animEffect transition="in" filter="fade">
                                      <p:cBhvr>
                                        <p:cTn id="7" dur="1000"/>
                                        <p:tgtEl>
                                          <p:spTgt spid="86020">
                                            <p:txEl>
                                              <p:pRg st="0" end="0"/>
                                            </p:txEl>
                                          </p:spTgt>
                                        </p:tgtEl>
                                      </p:cBhvr>
                                    </p:animEffect>
                                    <p:anim calcmode="lin" valueType="num">
                                      <p:cBhvr>
                                        <p:cTn id="8" dur="1000" fill="hold"/>
                                        <p:tgtEl>
                                          <p:spTgt spid="86020">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6020">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6020">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6023"/>
                                        </p:tgtEl>
                                        <p:attrNameLst>
                                          <p:attrName>style.visibility</p:attrName>
                                        </p:attrNameLst>
                                      </p:cBhvr>
                                      <p:to>
                                        <p:strVal val="visible"/>
                                      </p:to>
                                    </p:set>
                                    <p:anim calcmode="lin" valueType="num">
                                      <p:cBhvr additive="base">
                                        <p:cTn id="21" dur="2000" fill="hold"/>
                                        <p:tgtEl>
                                          <p:spTgt spid="86023"/>
                                        </p:tgtEl>
                                        <p:attrNameLst>
                                          <p:attrName>ppt_x</p:attrName>
                                        </p:attrNameLst>
                                      </p:cBhvr>
                                      <p:tavLst>
                                        <p:tav tm="0">
                                          <p:val>
                                            <p:strVal val="#ppt_x"/>
                                          </p:val>
                                        </p:tav>
                                        <p:tav tm="100000">
                                          <p:val>
                                            <p:strVal val="#ppt_x"/>
                                          </p:val>
                                        </p:tav>
                                      </p:tavLst>
                                    </p:anim>
                                    <p:anim calcmode="lin" valueType="num">
                                      <p:cBhvr additive="base">
                                        <p:cTn id="22" dur="2000" fill="hold"/>
                                        <p:tgtEl>
                                          <p:spTgt spid="8602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86024"/>
                                        </p:tgtEl>
                                        <p:attrNameLst>
                                          <p:attrName>style.visibility</p:attrName>
                                        </p:attrNameLst>
                                      </p:cBhvr>
                                      <p:to>
                                        <p:strVal val="visible"/>
                                      </p:to>
                                    </p:set>
                                    <p:anim calcmode="lin" valueType="num">
                                      <p:cBhvr additive="base">
                                        <p:cTn id="25" dur="2000" fill="hold"/>
                                        <p:tgtEl>
                                          <p:spTgt spid="86024"/>
                                        </p:tgtEl>
                                        <p:attrNameLst>
                                          <p:attrName>ppt_x</p:attrName>
                                        </p:attrNameLst>
                                      </p:cBhvr>
                                      <p:tavLst>
                                        <p:tav tm="0">
                                          <p:val>
                                            <p:strVal val="#ppt_x"/>
                                          </p:val>
                                        </p:tav>
                                        <p:tav tm="100000">
                                          <p:val>
                                            <p:strVal val="#ppt_x"/>
                                          </p:val>
                                        </p:tav>
                                      </p:tavLst>
                                    </p:anim>
                                    <p:anim calcmode="lin" valueType="num">
                                      <p:cBhvr additive="base">
                                        <p:cTn id="26" dur="2000" fill="hold"/>
                                        <p:tgtEl>
                                          <p:spTgt spid="860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153"/>
                                        </p:tgtEl>
                                        <p:attrNameLst>
                                          <p:attrName>style.visibility</p:attrName>
                                        </p:attrNameLst>
                                      </p:cBhvr>
                                      <p:to>
                                        <p:strVal val="visible"/>
                                      </p:to>
                                    </p:set>
                                    <p:animEffect transition="in" filter="box(in)">
                                      <p:cBhvr>
                                        <p:cTn id="31"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p:bldP spid="61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body" idx="1"/>
          </p:nvPr>
        </p:nvSpPr>
        <p:spPr/>
        <p:txBody>
          <a:bodyPr/>
          <a:lstStyle/>
          <a:p>
            <a:pPr eaLnBrk="1" hangingPunct="1"/>
            <a:endParaRPr lang="en-US" smtClean="0"/>
          </a:p>
        </p:txBody>
      </p:sp>
      <p:pic>
        <p:nvPicPr>
          <p:cNvPr id="12291" name="Picture 5"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pic>
        <p:nvPicPr>
          <p:cNvPr id="12292" name="Picture 6"/>
          <p:cNvPicPr>
            <a:picLocks noChangeAspect="1" noChangeArrowheads="1"/>
          </p:cNvPicPr>
          <p:nvPr/>
        </p:nvPicPr>
        <p:blipFill>
          <a:blip r:embed="rId5" cstate="print"/>
          <a:srcRect/>
          <a:stretch>
            <a:fillRect/>
          </a:stretch>
        </p:blipFill>
        <p:spPr bwMode="auto">
          <a:xfrm>
            <a:off x="1143000" y="1447800"/>
            <a:ext cx="6877050" cy="5502275"/>
          </a:xfrm>
          <a:prstGeom prst="rect">
            <a:avLst/>
          </a:prstGeom>
          <a:noFill/>
          <a:ln w="9525">
            <a:noFill/>
            <a:miter lim="800000"/>
            <a:headEnd/>
            <a:tailEnd/>
          </a:ln>
        </p:spPr>
      </p:pic>
      <p:sp>
        <p:nvSpPr>
          <p:cNvPr id="7" name="TextBox 6"/>
          <p:cNvSpPr txBox="1"/>
          <p:nvPr/>
        </p:nvSpPr>
        <p:spPr>
          <a:xfrm>
            <a:off x="381000" y="381000"/>
            <a:ext cx="8153400" cy="2308225"/>
          </a:xfrm>
          <a:prstGeom prst="rect">
            <a:avLst/>
          </a:prstGeom>
          <a:solidFill>
            <a:schemeClr val="accent3"/>
          </a:solidFill>
        </p:spPr>
        <p:txBody>
          <a:bodyPr>
            <a:spAutoFit/>
          </a:bodyPr>
          <a:lstStyle/>
          <a:p>
            <a:pPr>
              <a:defRPr/>
            </a:pPr>
            <a:r>
              <a:rPr lang="en-US" dirty="0">
                <a:latin typeface="Arial" pitchFamily="34" charset="0"/>
                <a:cs typeface="Arial" pitchFamily="34" charset="0"/>
              </a:rPr>
              <a:t>After logging in you will see a box enabling you to directly enter the </a:t>
            </a:r>
            <a:r>
              <a:rPr lang="en-US" dirty="0" smtClean="0">
                <a:latin typeface="Arial" pitchFamily="34" charset="0"/>
                <a:cs typeface="Arial" pitchFamily="34" charset="0"/>
              </a:rPr>
              <a:t> upcoming web </a:t>
            </a:r>
            <a:r>
              <a:rPr lang="en-US" dirty="0">
                <a:latin typeface="Arial" pitchFamily="34" charset="0"/>
                <a:cs typeface="Arial" pitchFamily="34" charset="0"/>
              </a:rPr>
              <a:t>conference </a:t>
            </a:r>
            <a:r>
              <a:rPr lang="en-US" dirty="0" smtClean="0">
                <a:latin typeface="Arial" pitchFamily="34" charset="0"/>
                <a:cs typeface="Arial" pitchFamily="34" charset="0"/>
              </a:rPr>
              <a:t>class</a:t>
            </a:r>
            <a:endParaRPr lang="en-US" dirty="0">
              <a:latin typeface="Arial" pitchFamily="34" charset="0"/>
              <a:cs typeface="Arial" pitchFamily="34" charset="0"/>
            </a:endParaRPr>
          </a:p>
          <a:p>
            <a:pPr>
              <a:defRPr/>
            </a:pPr>
            <a:r>
              <a:rPr lang="en-US" dirty="0">
                <a:latin typeface="Arial" pitchFamily="34" charset="0"/>
                <a:cs typeface="Arial" pitchFamily="34" charset="0"/>
              </a:rPr>
              <a:t>You will see your weekly calendar,   where you can enter the class by clicking  on the course in the calendar</a:t>
            </a:r>
          </a:p>
          <a:p>
            <a:pPr>
              <a:defRPr/>
            </a:pPr>
            <a:endParaRPr lang="en-US" dirty="0">
              <a:latin typeface="Arial" pitchFamily="34" charset="0"/>
              <a:cs typeface="Arial" pitchFamily="34" charset="0"/>
            </a:endParaRPr>
          </a:p>
          <a:p>
            <a:pPr>
              <a:defRPr/>
            </a:pPr>
            <a:r>
              <a:rPr lang="en-US" dirty="0">
                <a:latin typeface="Arial" pitchFamily="34" charset="0"/>
                <a:cs typeface="Arial" pitchFamily="34" charset="0"/>
              </a:rPr>
              <a:t>On the bottom of the page is             the list of your courses. You can click there as well to enter a course</a:t>
            </a:r>
          </a:p>
          <a:p>
            <a:pPr>
              <a:defRPr/>
            </a:pPr>
            <a:endParaRPr lang="en-US" dirty="0">
              <a:latin typeface="Arial" pitchFamily="34" charset="0"/>
              <a:cs typeface="Arial" pitchFamily="34" charset="0"/>
            </a:endParaRPr>
          </a:p>
        </p:txBody>
      </p:sp>
      <p:cxnSp>
        <p:nvCxnSpPr>
          <p:cNvPr id="13" name="Straight Arrow Connector 12"/>
          <p:cNvCxnSpPr/>
          <p:nvPr/>
        </p:nvCxnSpPr>
        <p:spPr>
          <a:xfrm rot="16200000" flipH="1">
            <a:off x="2857500" y="1638300"/>
            <a:ext cx="2514600"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1981200" y="2895600"/>
            <a:ext cx="35814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3276600" y="3352800"/>
            <a:ext cx="3733800" cy="1447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nodePh="1">
                                  <p:stCondLst>
                                    <p:cond delay="0"/>
                                  </p:stCondLst>
                                  <p:endCondLst>
                                    <p:cond evt="begin" delay="0">
                                      <p:tn val="5"/>
                                    </p:cond>
                                  </p:endCondLst>
                                  <p:childTnLst>
                                    <p:set>
                                      <p:cBhvr>
                                        <p:cTn id="6" dur="1" fill="hold">
                                          <p:stCondLst>
                                            <p:cond delay="0"/>
                                          </p:stCondLst>
                                        </p:cTn>
                                        <p:tgtEl>
                                          <p:spTgt spid="88068">
                                            <p:txEl>
                                              <p:pRg st="0" end="0"/>
                                            </p:txEl>
                                          </p:spTgt>
                                        </p:tgtEl>
                                        <p:attrNameLst>
                                          <p:attrName>style.visibility</p:attrName>
                                        </p:attrNameLst>
                                      </p:cBhvr>
                                      <p:to>
                                        <p:strVal val="visible"/>
                                      </p:to>
                                    </p:set>
                                    <p:animEffect transition="in" filter="fade">
                                      <p:cBhvr>
                                        <p:cTn id="7" dur="1000"/>
                                        <p:tgtEl>
                                          <p:spTgt spid="88068">
                                            <p:txEl>
                                              <p:pRg st="0" end="0"/>
                                            </p:txEl>
                                          </p:spTgt>
                                        </p:tgtEl>
                                      </p:cBhvr>
                                    </p:animEffect>
                                    <p:anim calcmode="lin" valueType="num">
                                      <p:cBhvr>
                                        <p:cTn id="8" dur="1000" fill="hold"/>
                                        <p:tgtEl>
                                          <p:spTgt spid="88068">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8068">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8068">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p:txBody>
          <a:bodyPr/>
          <a:lstStyle/>
          <a:p>
            <a:pPr eaLnBrk="1" hangingPunct="1"/>
            <a:r>
              <a:rPr lang="en-US" sz="3200" smtClean="0"/>
              <a:t>Building an Interactive Environment</a:t>
            </a:r>
          </a:p>
        </p:txBody>
      </p:sp>
      <p:sp>
        <p:nvSpPr>
          <p:cNvPr id="15363" name="Rectangle 3"/>
          <p:cNvSpPr>
            <a:spLocks noGrp="1" noChangeArrowheads="1"/>
          </p:cNvSpPr>
          <p:nvPr>
            <p:ph type="body" idx="1"/>
          </p:nvPr>
        </p:nvSpPr>
        <p:spPr/>
        <p:txBody>
          <a:bodyPr/>
          <a:lstStyle/>
          <a:p>
            <a:pPr eaLnBrk="1" hangingPunct="1">
              <a:buFont typeface="Wingdings" pitchFamily="2" charset="2"/>
              <a:buNone/>
            </a:pPr>
            <a:r>
              <a:rPr lang="en-US" smtClean="0"/>
              <a:t>In the next slide we will review the class page</a:t>
            </a:r>
          </a:p>
          <a:p>
            <a:pPr eaLnBrk="1" hangingPunct="1"/>
            <a:r>
              <a:rPr lang="en-US" smtClean="0"/>
              <a:t>Every shiur has its own home page. Teachers use this page to share sources and other material with students, post messages, as well as other forms of communications.</a:t>
            </a:r>
          </a:p>
          <a:p>
            <a:pPr eaLnBrk="1" hangingPunct="1"/>
            <a:r>
              <a:rPr lang="en-US" smtClean="0"/>
              <a:t>Teachers update their class pages regularly.</a:t>
            </a:r>
          </a:p>
          <a:p>
            <a:pPr eaLnBrk="1" hangingPunct="1"/>
            <a:r>
              <a:rPr lang="en-US" smtClean="0"/>
              <a:t>The archives are accessed from this page as well.</a:t>
            </a:r>
          </a:p>
        </p:txBody>
      </p:sp>
      <p:pic>
        <p:nvPicPr>
          <p:cNvPr id="15364" name="Picture 9"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20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20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20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20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7" descr="shiur page.jpg"/>
          <p:cNvPicPr>
            <a:picLocks noChangeAspect="1"/>
          </p:cNvPicPr>
          <p:nvPr/>
        </p:nvPicPr>
        <p:blipFill>
          <a:blip r:embed="rId3" cstate="print"/>
          <a:srcRect/>
          <a:stretch>
            <a:fillRect/>
          </a:stretch>
        </p:blipFill>
        <p:spPr bwMode="auto">
          <a:xfrm>
            <a:off x="3429000" y="0"/>
            <a:ext cx="4567238" cy="6858000"/>
          </a:xfrm>
          <a:prstGeom prst="rect">
            <a:avLst/>
          </a:prstGeom>
          <a:noFill/>
          <a:ln w="9525">
            <a:noFill/>
            <a:miter lim="800000"/>
            <a:headEnd/>
            <a:tailEnd/>
          </a:ln>
        </p:spPr>
      </p:pic>
      <p:sp>
        <p:nvSpPr>
          <p:cNvPr id="16387" name="AutoShape 3"/>
          <p:cNvSpPr>
            <a:spLocks noGrp="1" noChangeArrowheads="1"/>
          </p:cNvSpPr>
          <p:nvPr>
            <p:ph type="title"/>
          </p:nvPr>
        </p:nvSpPr>
        <p:spPr>
          <a:xfrm>
            <a:off x="381000" y="0"/>
            <a:ext cx="7924800" cy="1676400"/>
          </a:xfrm>
        </p:spPr>
        <p:txBody>
          <a:bodyPr/>
          <a:lstStyle/>
          <a:p>
            <a:pPr eaLnBrk="1" hangingPunct="1"/>
            <a:r>
              <a:rPr lang="en-US" smtClean="0"/>
              <a:t>  The class</a:t>
            </a:r>
            <a:br>
              <a:rPr lang="en-US" smtClean="0"/>
            </a:br>
            <a:r>
              <a:rPr lang="en-US" smtClean="0"/>
              <a:t>  page</a:t>
            </a:r>
          </a:p>
        </p:txBody>
      </p:sp>
      <p:pic>
        <p:nvPicPr>
          <p:cNvPr id="16388" name="Picture 4"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sp>
        <p:nvSpPr>
          <p:cNvPr id="79877" name="Line 5"/>
          <p:cNvSpPr>
            <a:spLocks noChangeShapeType="1"/>
          </p:cNvSpPr>
          <p:nvPr/>
        </p:nvSpPr>
        <p:spPr bwMode="auto">
          <a:xfrm flipH="1">
            <a:off x="6934200" y="5562600"/>
            <a:ext cx="1295400" cy="838200"/>
          </a:xfrm>
          <a:prstGeom prst="line">
            <a:avLst/>
          </a:prstGeom>
          <a:noFill/>
          <a:ln w="19050">
            <a:solidFill>
              <a:srgbClr val="FF0000"/>
            </a:solidFill>
            <a:prstDash val="lgDash"/>
            <a:round/>
            <a:headEnd/>
            <a:tailEnd type="triangle" w="med" len="med"/>
          </a:ln>
        </p:spPr>
        <p:txBody>
          <a:bodyPr/>
          <a:lstStyle/>
          <a:p>
            <a:endParaRPr lang="en-US"/>
          </a:p>
        </p:txBody>
      </p:sp>
      <p:sp>
        <p:nvSpPr>
          <p:cNvPr id="79878" name="Text Box 6"/>
          <p:cNvSpPr txBox="1">
            <a:spLocks noChangeArrowheads="1"/>
          </p:cNvSpPr>
          <p:nvPr/>
        </p:nvSpPr>
        <p:spPr bwMode="auto">
          <a:xfrm rot="2316754">
            <a:off x="1565275" y="5340350"/>
            <a:ext cx="1371600" cy="366713"/>
          </a:xfrm>
          <a:prstGeom prst="rect">
            <a:avLst/>
          </a:prstGeom>
          <a:noFill/>
          <a:ln w="9525">
            <a:noFill/>
            <a:miter lim="800000"/>
            <a:headEnd/>
            <a:tailEnd/>
          </a:ln>
        </p:spPr>
        <p:txBody>
          <a:bodyPr>
            <a:spAutoFit/>
          </a:bodyPr>
          <a:lstStyle/>
          <a:p>
            <a:pPr>
              <a:spcBef>
                <a:spcPct val="50000"/>
              </a:spcBef>
            </a:pPr>
            <a:r>
              <a:rPr lang="en-US"/>
              <a:t>Archives</a:t>
            </a:r>
          </a:p>
        </p:txBody>
      </p:sp>
      <p:sp>
        <p:nvSpPr>
          <p:cNvPr id="79879" name="Line 7"/>
          <p:cNvSpPr>
            <a:spLocks noChangeShapeType="1"/>
          </p:cNvSpPr>
          <p:nvPr/>
        </p:nvSpPr>
        <p:spPr bwMode="auto">
          <a:xfrm>
            <a:off x="2590800" y="5791200"/>
            <a:ext cx="914400" cy="838200"/>
          </a:xfrm>
          <a:prstGeom prst="line">
            <a:avLst/>
          </a:prstGeom>
          <a:noFill/>
          <a:ln w="19050">
            <a:solidFill>
              <a:srgbClr val="FF0000"/>
            </a:solidFill>
            <a:prstDash val="lgDash"/>
            <a:round/>
            <a:headEnd/>
            <a:tailEnd type="triangle" w="med" len="med"/>
          </a:ln>
        </p:spPr>
        <p:txBody>
          <a:bodyPr/>
          <a:lstStyle/>
          <a:p>
            <a:endParaRPr lang="en-US"/>
          </a:p>
        </p:txBody>
      </p:sp>
      <p:sp>
        <p:nvSpPr>
          <p:cNvPr id="79880" name="Text Box 8"/>
          <p:cNvSpPr txBox="1">
            <a:spLocks noChangeArrowheads="1"/>
          </p:cNvSpPr>
          <p:nvPr/>
        </p:nvSpPr>
        <p:spPr bwMode="auto">
          <a:xfrm rot="-3097616">
            <a:off x="7517607" y="4761706"/>
            <a:ext cx="1828800" cy="366713"/>
          </a:xfrm>
          <a:prstGeom prst="rect">
            <a:avLst/>
          </a:prstGeom>
          <a:noFill/>
          <a:ln w="9525">
            <a:noFill/>
            <a:miter lim="800000"/>
            <a:headEnd/>
            <a:tailEnd/>
          </a:ln>
        </p:spPr>
        <p:txBody>
          <a:bodyPr>
            <a:spAutoFit/>
          </a:bodyPr>
          <a:lstStyle/>
          <a:p>
            <a:pPr>
              <a:spcBef>
                <a:spcPct val="50000"/>
              </a:spcBef>
            </a:pPr>
            <a:r>
              <a:rPr lang="en-US"/>
              <a:t>Class Materials</a:t>
            </a:r>
          </a:p>
        </p:txBody>
      </p:sp>
      <p:sp>
        <p:nvSpPr>
          <p:cNvPr id="79883" name="Line 11"/>
          <p:cNvSpPr>
            <a:spLocks noChangeShapeType="1"/>
          </p:cNvSpPr>
          <p:nvPr/>
        </p:nvSpPr>
        <p:spPr bwMode="auto">
          <a:xfrm flipV="1">
            <a:off x="2209800" y="1752600"/>
            <a:ext cx="1905000" cy="838200"/>
          </a:xfrm>
          <a:prstGeom prst="line">
            <a:avLst/>
          </a:prstGeom>
          <a:noFill/>
          <a:ln w="19050">
            <a:solidFill>
              <a:srgbClr val="FF0000"/>
            </a:solidFill>
            <a:prstDash val="lgDash"/>
            <a:round/>
            <a:headEnd/>
            <a:tailEnd type="triangle" w="med" len="med"/>
          </a:ln>
        </p:spPr>
        <p:txBody>
          <a:bodyPr/>
          <a:lstStyle/>
          <a:p>
            <a:endParaRPr lang="en-US"/>
          </a:p>
        </p:txBody>
      </p:sp>
      <p:sp>
        <p:nvSpPr>
          <p:cNvPr id="79884" name="Text Box 12"/>
          <p:cNvSpPr txBox="1">
            <a:spLocks noChangeArrowheads="1"/>
          </p:cNvSpPr>
          <p:nvPr/>
        </p:nvSpPr>
        <p:spPr bwMode="auto">
          <a:xfrm>
            <a:off x="762000" y="2514600"/>
            <a:ext cx="2209800" cy="366713"/>
          </a:xfrm>
          <a:prstGeom prst="rect">
            <a:avLst/>
          </a:prstGeom>
          <a:noFill/>
          <a:ln w="9525">
            <a:noFill/>
            <a:miter lim="800000"/>
            <a:headEnd/>
            <a:tailEnd/>
          </a:ln>
        </p:spPr>
        <p:txBody>
          <a:bodyPr>
            <a:spAutoFit/>
          </a:bodyPr>
          <a:lstStyle/>
          <a:p>
            <a:pPr>
              <a:spcBef>
                <a:spcPct val="50000"/>
              </a:spcBef>
            </a:pPr>
            <a:r>
              <a:rPr lang="en-US"/>
              <a:t>Class Name</a:t>
            </a:r>
          </a:p>
        </p:txBody>
      </p:sp>
      <p:sp>
        <p:nvSpPr>
          <p:cNvPr id="79885" name="Line 13"/>
          <p:cNvSpPr>
            <a:spLocks noChangeShapeType="1"/>
          </p:cNvSpPr>
          <p:nvPr/>
        </p:nvSpPr>
        <p:spPr bwMode="auto">
          <a:xfrm flipV="1">
            <a:off x="3200400" y="762000"/>
            <a:ext cx="1828800" cy="762000"/>
          </a:xfrm>
          <a:prstGeom prst="line">
            <a:avLst/>
          </a:prstGeom>
          <a:noFill/>
          <a:ln w="19050">
            <a:solidFill>
              <a:srgbClr val="FF0000"/>
            </a:solidFill>
            <a:prstDash val="lgDash"/>
            <a:round/>
            <a:headEnd/>
            <a:tailEnd type="triangle" w="med" len="med"/>
          </a:ln>
        </p:spPr>
        <p:txBody>
          <a:bodyPr/>
          <a:lstStyle/>
          <a:p>
            <a:endParaRPr lang="en-US"/>
          </a:p>
        </p:txBody>
      </p:sp>
      <p:sp>
        <p:nvSpPr>
          <p:cNvPr id="79886" name="Text Box 14"/>
          <p:cNvSpPr txBox="1">
            <a:spLocks noChangeArrowheads="1"/>
          </p:cNvSpPr>
          <p:nvPr/>
        </p:nvSpPr>
        <p:spPr bwMode="auto">
          <a:xfrm>
            <a:off x="457200" y="1524000"/>
            <a:ext cx="2971800" cy="369888"/>
          </a:xfrm>
          <a:prstGeom prst="rect">
            <a:avLst/>
          </a:prstGeom>
          <a:noFill/>
          <a:ln w="9525">
            <a:noFill/>
            <a:miter lim="800000"/>
            <a:headEnd/>
            <a:tailEnd/>
          </a:ln>
        </p:spPr>
        <p:txBody>
          <a:bodyPr>
            <a:spAutoFit/>
          </a:bodyPr>
          <a:lstStyle/>
          <a:p>
            <a:pPr>
              <a:spcBef>
                <a:spcPct val="50000"/>
              </a:spcBef>
            </a:pPr>
            <a:r>
              <a:rPr lang="en-US"/>
              <a:t>Time of the upcoming class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9883"/>
                                        </p:tgtEl>
                                        <p:attrNameLst>
                                          <p:attrName>style.visibility</p:attrName>
                                        </p:attrNameLst>
                                      </p:cBhvr>
                                      <p:to>
                                        <p:strVal val="visible"/>
                                      </p:to>
                                    </p:set>
                                    <p:anim calcmode="lin" valueType="num">
                                      <p:cBhvr additive="base">
                                        <p:cTn id="7" dur="2000" fill="hold"/>
                                        <p:tgtEl>
                                          <p:spTgt spid="79883"/>
                                        </p:tgtEl>
                                        <p:attrNameLst>
                                          <p:attrName>ppt_x</p:attrName>
                                        </p:attrNameLst>
                                      </p:cBhvr>
                                      <p:tavLst>
                                        <p:tav tm="0">
                                          <p:val>
                                            <p:strVal val="1+#ppt_w/2"/>
                                          </p:val>
                                        </p:tav>
                                        <p:tav tm="100000">
                                          <p:val>
                                            <p:strVal val="#ppt_x"/>
                                          </p:val>
                                        </p:tav>
                                      </p:tavLst>
                                    </p:anim>
                                    <p:anim calcmode="lin" valueType="num">
                                      <p:cBhvr additive="base">
                                        <p:cTn id="8" dur="2000" fill="hold"/>
                                        <p:tgtEl>
                                          <p:spTgt spid="7988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9884"/>
                                        </p:tgtEl>
                                        <p:attrNameLst>
                                          <p:attrName>style.visibility</p:attrName>
                                        </p:attrNameLst>
                                      </p:cBhvr>
                                      <p:to>
                                        <p:strVal val="visible"/>
                                      </p:to>
                                    </p:set>
                                    <p:anim calcmode="lin" valueType="num">
                                      <p:cBhvr additive="base">
                                        <p:cTn id="11" dur="2000" fill="hold"/>
                                        <p:tgtEl>
                                          <p:spTgt spid="79884"/>
                                        </p:tgtEl>
                                        <p:attrNameLst>
                                          <p:attrName>ppt_x</p:attrName>
                                        </p:attrNameLst>
                                      </p:cBhvr>
                                      <p:tavLst>
                                        <p:tav tm="0">
                                          <p:val>
                                            <p:strVal val="1+#ppt_w/2"/>
                                          </p:val>
                                        </p:tav>
                                        <p:tav tm="100000">
                                          <p:val>
                                            <p:strVal val="#ppt_x"/>
                                          </p:val>
                                        </p:tav>
                                      </p:tavLst>
                                    </p:anim>
                                    <p:anim calcmode="lin" valueType="num">
                                      <p:cBhvr additive="base">
                                        <p:cTn id="12" dur="2000" fill="hold"/>
                                        <p:tgtEl>
                                          <p:spTgt spid="7988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9886"/>
                                        </p:tgtEl>
                                        <p:attrNameLst>
                                          <p:attrName>style.visibility</p:attrName>
                                        </p:attrNameLst>
                                      </p:cBhvr>
                                      <p:to>
                                        <p:strVal val="visible"/>
                                      </p:to>
                                    </p:set>
                                    <p:anim calcmode="lin" valueType="num">
                                      <p:cBhvr additive="base">
                                        <p:cTn id="17" dur="2000" fill="hold"/>
                                        <p:tgtEl>
                                          <p:spTgt spid="79886"/>
                                        </p:tgtEl>
                                        <p:attrNameLst>
                                          <p:attrName>ppt_x</p:attrName>
                                        </p:attrNameLst>
                                      </p:cBhvr>
                                      <p:tavLst>
                                        <p:tav tm="0">
                                          <p:val>
                                            <p:strVal val="#ppt_x"/>
                                          </p:val>
                                        </p:tav>
                                        <p:tav tm="100000">
                                          <p:val>
                                            <p:strVal val="#ppt_x"/>
                                          </p:val>
                                        </p:tav>
                                      </p:tavLst>
                                    </p:anim>
                                    <p:anim calcmode="lin" valueType="num">
                                      <p:cBhvr additive="base">
                                        <p:cTn id="18" dur="2000" fill="hold"/>
                                        <p:tgtEl>
                                          <p:spTgt spid="7988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9885"/>
                                        </p:tgtEl>
                                        <p:attrNameLst>
                                          <p:attrName>style.visibility</p:attrName>
                                        </p:attrNameLst>
                                      </p:cBhvr>
                                      <p:to>
                                        <p:strVal val="visible"/>
                                      </p:to>
                                    </p:set>
                                    <p:anim calcmode="lin" valueType="num">
                                      <p:cBhvr additive="base">
                                        <p:cTn id="21" dur="2000" fill="hold"/>
                                        <p:tgtEl>
                                          <p:spTgt spid="79885"/>
                                        </p:tgtEl>
                                        <p:attrNameLst>
                                          <p:attrName>ppt_x</p:attrName>
                                        </p:attrNameLst>
                                      </p:cBhvr>
                                      <p:tavLst>
                                        <p:tav tm="0">
                                          <p:val>
                                            <p:strVal val="#ppt_x"/>
                                          </p:val>
                                        </p:tav>
                                        <p:tav tm="100000">
                                          <p:val>
                                            <p:strVal val="#ppt_x"/>
                                          </p:val>
                                        </p:tav>
                                      </p:tavLst>
                                    </p:anim>
                                    <p:anim calcmode="lin" valueType="num">
                                      <p:cBhvr additive="base">
                                        <p:cTn id="22" dur="2000" fill="hold"/>
                                        <p:tgtEl>
                                          <p:spTgt spid="7988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79880"/>
                                        </p:tgtEl>
                                        <p:attrNameLst>
                                          <p:attrName>style.visibility</p:attrName>
                                        </p:attrNameLst>
                                      </p:cBhvr>
                                      <p:to>
                                        <p:strVal val="visible"/>
                                      </p:to>
                                    </p:set>
                                    <p:anim calcmode="lin" valueType="num">
                                      <p:cBhvr additive="base">
                                        <p:cTn id="27" dur="2000" fill="hold"/>
                                        <p:tgtEl>
                                          <p:spTgt spid="79880"/>
                                        </p:tgtEl>
                                        <p:attrNameLst>
                                          <p:attrName>ppt_x</p:attrName>
                                        </p:attrNameLst>
                                      </p:cBhvr>
                                      <p:tavLst>
                                        <p:tav tm="0">
                                          <p:val>
                                            <p:strVal val="1+#ppt_w/2"/>
                                          </p:val>
                                        </p:tav>
                                        <p:tav tm="100000">
                                          <p:val>
                                            <p:strVal val="#ppt_x"/>
                                          </p:val>
                                        </p:tav>
                                      </p:tavLst>
                                    </p:anim>
                                    <p:anim calcmode="lin" valueType="num">
                                      <p:cBhvr additive="base">
                                        <p:cTn id="28" dur="2000" fill="hold"/>
                                        <p:tgtEl>
                                          <p:spTgt spid="79880"/>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0"/>
                                  </p:stCondLst>
                                  <p:childTnLst>
                                    <p:set>
                                      <p:cBhvr>
                                        <p:cTn id="30" dur="1" fill="hold">
                                          <p:stCondLst>
                                            <p:cond delay="0"/>
                                          </p:stCondLst>
                                        </p:cTn>
                                        <p:tgtEl>
                                          <p:spTgt spid="79877"/>
                                        </p:tgtEl>
                                        <p:attrNameLst>
                                          <p:attrName>style.visibility</p:attrName>
                                        </p:attrNameLst>
                                      </p:cBhvr>
                                      <p:to>
                                        <p:strVal val="visible"/>
                                      </p:to>
                                    </p:set>
                                    <p:anim calcmode="lin" valueType="num">
                                      <p:cBhvr additive="base">
                                        <p:cTn id="31" dur="2000" fill="hold"/>
                                        <p:tgtEl>
                                          <p:spTgt spid="79877"/>
                                        </p:tgtEl>
                                        <p:attrNameLst>
                                          <p:attrName>ppt_x</p:attrName>
                                        </p:attrNameLst>
                                      </p:cBhvr>
                                      <p:tavLst>
                                        <p:tav tm="0">
                                          <p:val>
                                            <p:strVal val="1+#ppt_w/2"/>
                                          </p:val>
                                        </p:tav>
                                        <p:tav tm="100000">
                                          <p:val>
                                            <p:strVal val="#ppt_x"/>
                                          </p:val>
                                        </p:tav>
                                      </p:tavLst>
                                    </p:anim>
                                    <p:anim calcmode="lin" valueType="num">
                                      <p:cBhvr additive="base">
                                        <p:cTn id="32" dur="2000" fill="hold"/>
                                        <p:tgtEl>
                                          <p:spTgt spid="7987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79878"/>
                                        </p:tgtEl>
                                        <p:attrNameLst>
                                          <p:attrName>style.visibility</p:attrName>
                                        </p:attrNameLst>
                                      </p:cBhvr>
                                      <p:to>
                                        <p:strVal val="visible"/>
                                      </p:to>
                                    </p:set>
                                    <p:anim calcmode="lin" valueType="num">
                                      <p:cBhvr additive="base">
                                        <p:cTn id="37" dur="2000" fill="hold"/>
                                        <p:tgtEl>
                                          <p:spTgt spid="79878"/>
                                        </p:tgtEl>
                                        <p:attrNameLst>
                                          <p:attrName>ppt_x</p:attrName>
                                        </p:attrNameLst>
                                      </p:cBhvr>
                                      <p:tavLst>
                                        <p:tav tm="0">
                                          <p:val>
                                            <p:strVal val="1+#ppt_w/2"/>
                                          </p:val>
                                        </p:tav>
                                        <p:tav tm="100000">
                                          <p:val>
                                            <p:strVal val="#ppt_x"/>
                                          </p:val>
                                        </p:tav>
                                      </p:tavLst>
                                    </p:anim>
                                    <p:anim calcmode="lin" valueType="num">
                                      <p:cBhvr additive="base">
                                        <p:cTn id="38" dur="2000" fill="hold"/>
                                        <p:tgtEl>
                                          <p:spTgt spid="79878"/>
                                        </p:tgtEl>
                                        <p:attrNameLst>
                                          <p:attrName>ppt_y</p:attrName>
                                        </p:attrNameLst>
                                      </p:cBhvr>
                                      <p:tavLst>
                                        <p:tav tm="0">
                                          <p:val>
                                            <p:strVal val="1+#ppt_h/2"/>
                                          </p:val>
                                        </p:tav>
                                        <p:tav tm="100000">
                                          <p:val>
                                            <p:strVal val="#ppt_y"/>
                                          </p:val>
                                        </p:tav>
                                      </p:tavLst>
                                    </p:anim>
                                  </p:childTnLst>
                                </p:cTn>
                              </p:par>
                              <p:par>
                                <p:cTn id="39" presetID="2" presetClass="entr" presetSubtype="6" fill="hold" grpId="0" nodeType="withEffect">
                                  <p:stCondLst>
                                    <p:cond delay="0"/>
                                  </p:stCondLst>
                                  <p:childTnLst>
                                    <p:set>
                                      <p:cBhvr>
                                        <p:cTn id="40" dur="1" fill="hold">
                                          <p:stCondLst>
                                            <p:cond delay="0"/>
                                          </p:stCondLst>
                                        </p:cTn>
                                        <p:tgtEl>
                                          <p:spTgt spid="79879"/>
                                        </p:tgtEl>
                                        <p:attrNameLst>
                                          <p:attrName>style.visibility</p:attrName>
                                        </p:attrNameLst>
                                      </p:cBhvr>
                                      <p:to>
                                        <p:strVal val="visible"/>
                                      </p:to>
                                    </p:set>
                                    <p:anim calcmode="lin" valueType="num">
                                      <p:cBhvr additive="base">
                                        <p:cTn id="41" dur="2000" fill="hold"/>
                                        <p:tgtEl>
                                          <p:spTgt spid="79879"/>
                                        </p:tgtEl>
                                        <p:attrNameLst>
                                          <p:attrName>ppt_x</p:attrName>
                                        </p:attrNameLst>
                                      </p:cBhvr>
                                      <p:tavLst>
                                        <p:tav tm="0">
                                          <p:val>
                                            <p:strVal val="1+#ppt_w/2"/>
                                          </p:val>
                                        </p:tav>
                                        <p:tav tm="100000">
                                          <p:val>
                                            <p:strVal val="#ppt_x"/>
                                          </p:val>
                                        </p:tav>
                                      </p:tavLst>
                                    </p:anim>
                                    <p:anim calcmode="lin" valueType="num">
                                      <p:cBhvr additive="base">
                                        <p:cTn id="42" dur="2000" fill="hold"/>
                                        <p:tgtEl>
                                          <p:spTgt spid="798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7" grpId="0" animBg="1"/>
      <p:bldP spid="79878" grpId="0"/>
      <p:bldP spid="79879" grpId="0" animBg="1"/>
      <p:bldP spid="79880" grpId="0"/>
      <p:bldP spid="79883" grpId="0" animBg="1"/>
      <p:bldP spid="79884" grpId="0"/>
      <p:bldP spid="79885" grpId="0" animBg="1"/>
      <p:bldP spid="7988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609600" y="609600"/>
            <a:ext cx="8077200" cy="1295400"/>
          </a:xfrm>
        </p:spPr>
        <p:txBody>
          <a:bodyPr/>
          <a:lstStyle/>
          <a:p>
            <a:pPr eaLnBrk="1" hangingPunct="1"/>
            <a:r>
              <a:rPr lang="en-US" sz="2800" smtClean="0"/>
              <a:t>WebYeshiva Student Teacher communication</a:t>
            </a:r>
            <a:br>
              <a:rPr lang="en-US" sz="2800" smtClean="0"/>
            </a:br>
            <a:endParaRPr lang="en-US" sz="2800" smtClean="0"/>
          </a:p>
        </p:txBody>
      </p:sp>
      <p:sp>
        <p:nvSpPr>
          <p:cNvPr id="53251" name="Rectangle 3"/>
          <p:cNvSpPr>
            <a:spLocks noGrp="1" noChangeArrowheads="1"/>
          </p:cNvSpPr>
          <p:nvPr>
            <p:ph type="body" idx="1"/>
          </p:nvPr>
        </p:nvSpPr>
        <p:spPr/>
        <p:txBody>
          <a:bodyPr/>
          <a:lstStyle/>
          <a:p>
            <a:pPr eaLnBrk="1" hangingPunct="1">
              <a:lnSpc>
                <a:spcPct val="90000"/>
              </a:lnSpc>
            </a:pPr>
            <a:r>
              <a:rPr lang="en-US" smtClean="0"/>
              <a:t>WebYeshiva members are encouraged to share views and opinions with the on-line community.</a:t>
            </a:r>
          </a:p>
          <a:p>
            <a:pPr eaLnBrk="1" hangingPunct="1">
              <a:lnSpc>
                <a:spcPct val="90000"/>
              </a:lnSpc>
            </a:pPr>
            <a:r>
              <a:rPr lang="en-US" smtClean="0"/>
              <a:t>Students and teachers communicate regularly through e-mail and other on-line mediums, creating a truly personal experience.</a:t>
            </a:r>
          </a:p>
        </p:txBody>
      </p:sp>
      <p:pic>
        <p:nvPicPr>
          <p:cNvPr id="17412" name="Picture 6"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2000" fill="hold"/>
                                        <p:tgtEl>
                                          <p:spTgt spid="53251">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2000" fill="hold"/>
                                        <p:tgtEl>
                                          <p:spTgt spid="53251">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Grp="1" noChangeArrowheads="1"/>
          </p:cNvSpPr>
          <p:nvPr>
            <p:ph type="title"/>
          </p:nvPr>
        </p:nvSpPr>
        <p:spPr>
          <a:xfrm>
            <a:off x="762000" y="914400"/>
            <a:ext cx="8153400" cy="1143000"/>
          </a:xfrm>
        </p:spPr>
        <p:txBody>
          <a:bodyPr/>
          <a:lstStyle/>
          <a:p>
            <a:pPr eaLnBrk="1" hangingPunct="1"/>
            <a:r>
              <a:rPr lang="en-US" dirty="0" smtClean="0"/>
              <a:t/>
            </a:r>
            <a:br>
              <a:rPr lang="en-US" dirty="0" smtClean="0"/>
            </a:br>
            <a:r>
              <a:rPr lang="en-US" dirty="0" smtClean="0"/>
              <a:t/>
            </a:r>
            <a:br>
              <a:rPr lang="en-US" dirty="0" smtClean="0"/>
            </a:br>
            <a:r>
              <a:rPr lang="en-US" dirty="0" smtClean="0"/>
              <a:t/>
            </a:r>
            <a:br>
              <a:rPr lang="en-US" dirty="0" smtClean="0"/>
            </a:br>
            <a:r>
              <a:rPr lang="en-US" dirty="0" smtClean="0"/>
              <a:t>Welcome to the WebEx web conference classroom- Getting started</a:t>
            </a:r>
          </a:p>
        </p:txBody>
      </p:sp>
      <p:sp>
        <p:nvSpPr>
          <p:cNvPr id="59395" name="Rectangle 3"/>
          <p:cNvSpPr>
            <a:spLocks noGrp="1" noChangeArrowheads="1"/>
          </p:cNvSpPr>
          <p:nvPr>
            <p:ph type="body" idx="1"/>
          </p:nvPr>
        </p:nvSpPr>
        <p:spPr>
          <a:xfrm>
            <a:off x="838200" y="2514600"/>
            <a:ext cx="7616825" cy="1905000"/>
          </a:xfrm>
        </p:spPr>
        <p:txBody>
          <a:bodyPr/>
          <a:lstStyle/>
          <a:p>
            <a:pPr eaLnBrk="1" hangingPunct="1"/>
            <a:r>
              <a:rPr lang="en-US" sz="2000" smtClean="0"/>
              <a:t>Students can enter a Shiur 15 minutes prior to the scheduled start time.</a:t>
            </a:r>
          </a:p>
          <a:p>
            <a:pPr eaLnBrk="1" hangingPunct="1"/>
            <a:r>
              <a:rPr lang="en-US" sz="2000" smtClean="0"/>
              <a:t>If one enters before 15 minutes, they will get an error.</a:t>
            </a:r>
          </a:p>
          <a:p>
            <a:pPr eaLnBrk="1" hangingPunct="1"/>
            <a:r>
              <a:rPr lang="en-US" sz="2000" smtClean="0"/>
              <a:t>Teachers are often on hand before the Shiur begins during this time to answer questions.</a:t>
            </a:r>
          </a:p>
        </p:txBody>
      </p:sp>
      <p:pic>
        <p:nvPicPr>
          <p:cNvPr id="18436" name="Picture 7"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pic>
        <p:nvPicPr>
          <p:cNvPr id="18437" name="Picture 4" descr="Entering class.jpg"/>
          <p:cNvPicPr>
            <a:picLocks noChangeAspect="1"/>
          </p:cNvPicPr>
          <p:nvPr/>
        </p:nvPicPr>
        <p:blipFill>
          <a:blip r:embed="rId5" cstate="print"/>
          <a:srcRect/>
          <a:stretch>
            <a:fillRect/>
          </a:stretch>
        </p:blipFill>
        <p:spPr bwMode="auto">
          <a:xfrm>
            <a:off x="1066800" y="4344988"/>
            <a:ext cx="6248400" cy="2513012"/>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2000" fill="hold"/>
                                        <p:tgtEl>
                                          <p:spTgt spid="59394"/>
                                        </p:tgtEl>
                                        <p:attrNameLst>
                                          <p:attrName>ppt_x</p:attrName>
                                        </p:attrNameLst>
                                      </p:cBhvr>
                                      <p:tavLst>
                                        <p:tav tm="0">
                                          <p:val>
                                            <p:strVal val="0-#ppt_w/2"/>
                                          </p:val>
                                        </p:tav>
                                        <p:tav tm="100000">
                                          <p:val>
                                            <p:strVal val="#ppt_x"/>
                                          </p:val>
                                        </p:tav>
                                      </p:tavLst>
                                    </p:anim>
                                    <p:anim calcmode="lin" valueType="num">
                                      <p:cBhvr additive="base">
                                        <p:cTn id="8" dur="2000" fill="hold"/>
                                        <p:tgtEl>
                                          <p:spTgt spid="59394"/>
                                        </p:tgtEl>
                                        <p:attrNameLst>
                                          <p:attrName>ppt_y</p:attrName>
                                        </p:attrNameLst>
                                      </p:cBhvr>
                                      <p:tavLst>
                                        <p:tav tm="0">
                                          <p:val>
                                            <p:strVal val="1+#ppt_h/2"/>
                                          </p:val>
                                        </p:tav>
                                        <p:tav tm="100000">
                                          <p:val>
                                            <p:strVal val="#ppt_y"/>
                                          </p:val>
                                        </p:tav>
                                      </p:tavLst>
                                    </p:anim>
                                  </p:childTnLst>
                                </p:cTn>
                              </p:par>
                              <p:par>
                                <p:cTn id="9" presetID="5" presetClass="entr" presetSubtype="5" fill="hold" grpId="0" nodeType="withEffect">
                                  <p:stCondLst>
                                    <p:cond delay="0"/>
                                  </p:stCondLst>
                                  <p:childTnLst>
                                    <p:set>
                                      <p:cBhvr>
                                        <p:cTn id="10" dur="1" fill="hold">
                                          <p:stCondLst>
                                            <p:cond delay="0"/>
                                          </p:stCondLst>
                                        </p:cTn>
                                        <p:tgtEl>
                                          <p:spTgt spid="59395">
                                            <p:txEl>
                                              <p:pRg st="0" end="0"/>
                                            </p:txEl>
                                          </p:spTgt>
                                        </p:tgtEl>
                                        <p:attrNameLst>
                                          <p:attrName>style.visibility</p:attrName>
                                        </p:attrNameLst>
                                      </p:cBhvr>
                                      <p:to>
                                        <p:strVal val="visible"/>
                                      </p:to>
                                    </p:set>
                                    <p:animEffect transition="in" filter="checkerboard(down)">
                                      <p:cBhvr>
                                        <p:cTn id="11" dur="2000"/>
                                        <p:tgtEl>
                                          <p:spTgt spid="59395">
                                            <p:txEl>
                                              <p:pRg st="0" end="0"/>
                                            </p:txEl>
                                          </p:spTgt>
                                        </p:tgtEl>
                                      </p:cBhvr>
                                    </p:animEffect>
                                  </p:childTnLst>
                                </p:cTn>
                              </p:par>
                              <p:par>
                                <p:cTn id="12" presetID="5" presetClass="entr" presetSubtype="5" fill="hold" grpId="0" nodeType="with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Effect transition="in" filter="checkerboard(down)">
                                      <p:cBhvr>
                                        <p:cTn id="14" dur="2000"/>
                                        <p:tgtEl>
                                          <p:spTgt spid="59395">
                                            <p:txEl>
                                              <p:pRg st="1" end="1"/>
                                            </p:txEl>
                                          </p:spTgt>
                                        </p:tgtEl>
                                      </p:cBhvr>
                                    </p:animEffect>
                                  </p:childTnLst>
                                </p:cTn>
                              </p:par>
                              <p:par>
                                <p:cTn id="15" presetID="5" presetClass="entr" presetSubtype="5" fill="hold" grpId="0" nodeType="with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checkerboard(down)">
                                      <p:cBhvr>
                                        <p:cTn id="17" dur="2000"/>
                                        <p:tgtEl>
                                          <p:spTgt spid="593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Setting Audio &amp; Mic options</a:t>
            </a:r>
          </a:p>
        </p:txBody>
      </p:sp>
      <p:sp>
        <p:nvSpPr>
          <p:cNvPr id="3" name="Content Placeholder 2"/>
          <p:cNvSpPr>
            <a:spLocks noGrp="1"/>
          </p:cNvSpPr>
          <p:nvPr>
            <p:ph idx="1"/>
          </p:nvPr>
        </p:nvSpPr>
        <p:spPr/>
        <p:txBody>
          <a:bodyPr/>
          <a:lstStyle/>
          <a:p>
            <a:pPr>
              <a:lnSpc>
                <a:spcPct val="150000"/>
              </a:lnSpc>
              <a:defRPr/>
            </a:pPr>
            <a:r>
              <a:rPr lang="en-US" sz="1800" dirty="0" smtClean="0">
                <a:latin typeface="+mj-lt"/>
              </a:rPr>
              <a:t>This should only need to be done the first time you enter a WebYeshiva session, unless you change computers, add/remove hardware or otherwise change your computer setup.</a:t>
            </a:r>
          </a:p>
          <a:p>
            <a:pPr>
              <a:lnSpc>
                <a:spcPct val="150000"/>
              </a:lnSpc>
              <a:buFont typeface="Wingdings" pitchFamily="2" charset="2"/>
              <a:buNone/>
              <a:defRPr/>
            </a:pPr>
            <a:endParaRPr lang="en-US" sz="1800" dirty="0" smtClean="0">
              <a:latin typeface="+mj-lt"/>
            </a:endParaRPr>
          </a:p>
          <a:p>
            <a:pPr>
              <a:lnSpc>
                <a:spcPct val="150000"/>
              </a:lnSpc>
              <a:defRPr/>
            </a:pPr>
            <a:r>
              <a:rPr lang="en-US" sz="1800" dirty="0" smtClean="0">
                <a:latin typeface="+mj-lt"/>
              </a:rPr>
              <a:t>The first time you enter a class, log in to WebYeshiva and enter your session as early as possible to give yourself time to set it up properly. On the upcoming pages you will see the instructions how to set up the VoIP and webcam</a:t>
            </a:r>
          </a:p>
          <a:p>
            <a:pPr>
              <a:lnSpc>
                <a:spcPct val="150000"/>
              </a:lnSpc>
              <a:buFont typeface="Wingdings" pitchFamily="2" charset="2"/>
              <a:buNone/>
              <a:defRPr/>
            </a:pPr>
            <a:endParaRPr lang="en-US" sz="1800" dirty="0" smtClean="0">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WebCam &amp; Video Options</a:t>
            </a:r>
          </a:p>
        </p:txBody>
      </p:sp>
      <p:sp>
        <p:nvSpPr>
          <p:cNvPr id="20483" name="Content Placeholder 2"/>
          <p:cNvSpPr>
            <a:spLocks noGrp="1"/>
          </p:cNvSpPr>
          <p:nvPr>
            <p:ph idx="1"/>
          </p:nvPr>
        </p:nvSpPr>
        <p:spPr>
          <a:xfrm>
            <a:off x="762000" y="2438400"/>
            <a:ext cx="7693025" cy="4191000"/>
          </a:xfrm>
        </p:spPr>
        <p:txBody>
          <a:bodyPr/>
          <a:lstStyle/>
          <a:p>
            <a:r>
              <a:rPr lang="en-US" sz="2000" smtClean="0"/>
              <a:t>It is not necessary to have a webcam to see and follow a shiur. While the teacher and other students will not be able to see you, you can still see them and participate fully in the shiur.</a:t>
            </a:r>
          </a:p>
          <a:p>
            <a:pPr>
              <a:buFont typeface="Wingdings" pitchFamily="2" charset="2"/>
              <a:buNone/>
            </a:pPr>
            <a:endParaRPr lang="en-US" sz="2000" smtClean="0"/>
          </a:p>
          <a:p>
            <a:r>
              <a:rPr lang="en-US" sz="2000" smtClean="0"/>
              <a:t>The same is true if you don't have a microphone (though speakers or a headset are of course critical to be able to hear the shiur).  You will still be able to hear and see the shiur, but you will not be able to ask questions or interact fully in the classroom using the VoIP, though you will be able to communicate using the chat box.</a:t>
            </a:r>
          </a:p>
          <a:p>
            <a:endParaRPr lang="en-US" sz="2000" smtClean="0"/>
          </a:p>
          <a:p>
            <a:r>
              <a:rPr lang="en-US" sz="2000" smtClean="0"/>
              <a:t>You will find that having a webcam and mic will enhance your experience as well as your fellow student’s.</a:t>
            </a:r>
          </a:p>
          <a:p>
            <a:pPr>
              <a:buFont typeface="Wingdings" pitchFamily="2" charset="2"/>
              <a:buNone/>
            </a:pPr>
            <a:endParaRPr lang="en-US" sz="1200" smtClean="0"/>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voip settings.png"/>
          <p:cNvPicPr>
            <a:picLocks noChangeAspect="1"/>
          </p:cNvPicPr>
          <p:nvPr/>
        </p:nvPicPr>
        <p:blipFill>
          <a:blip r:embed="rId3" cstate="print"/>
          <a:srcRect/>
          <a:stretch>
            <a:fillRect/>
          </a:stretch>
        </p:blipFill>
        <p:spPr bwMode="auto">
          <a:xfrm>
            <a:off x="0" y="2212975"/>
            <a:ext cx="9144000" cy="4645025"/>
          </a:xfrm>
          <a:prstGeom prst="rect">
            <a:avLst/>
          </a:prstGeom>
          <a:noFill/>
          <a:ln w="9525">
            <a:noFill/>
            <a:miter lim="800000"/>
            <a:headEnd/>
            <a:tailEnd/>
          </a:ln>
        </p:spPr>
      </p:pic>
      <p:pic>
        <p:nvPicPr>
          <p:cNvPr id="22531" name="Picture 11"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sp>
        <p:nvSpPr>
          <p:cNvPr id="57351" name="Text Box 7"/>
          <p:cNvSpPr txBox="1">
            <a:spLocks noChangeArrowheads="1"/>
          </p:cNvSpPr>
          <p:nvPr/>
        </p:nvSpPr>
        <p:spPr bwMode="auto">
          <a:xfrm>
            <a:off x="228600" y="533400"/>
            <a:ext cx="8534400" cy="1785104"/>
          </a:xfrm>
          <a:prstGeom prst="rect">
            <a:avLst/>
          </a:prstGeom>
          <a:solidFill>
            <a:schemeClr val="bg1"/>
          </a:solidFill>
          <a:ln w="9525">
            <a:noFill/>
            <a:miter lim="800000"/>
            <a:headEnd/>
            <a:tailEnd/>
          </a:ln>
        </p:spPr>
        <p:txBody>
          <a:bodyPr>
            <a:spAutoFit/>
          </a:bodyPr>
          <a:lstStyle/>
          <a:p>
            <a:pPr>
              <a:spcBef>
                <a:spcPct val="50000"/>
              </a:spcBef>
              <a:buFontTx/>
              <a:buChar char="•"/>
            </a:pPr>
            <a:r>
              <a:rPr lang="en-US" sz="2200" dirty="0">
                <a:solidFill>
                  <a:srgbClr val="000066"/>
                </a:solidFill>
              </a:rPr>
              <a:t>   </a:t>
            </a:r>
            <a:r>
              <a:rPr lang="en-US" sz="2200" dirty="0" smtClean="0">
                <a:solidFill>
                  <a:srgbClr val="000066"/>
                </a:solidFill>
              </a:rPr>
              <a:t>When you are prompted to join </a:t>
            </a:r>
            <a:r>
              <a:rPr lang="en-US" sz="2200" dirty="0" err="1" smtClean="0">
                <a:solidFill>
                  <a:srgbClr val="000066"/>
                </a:solidFill>
              </a:rPr>
              <a:t>theWebex</a:t>
            </a:r>
            <a:r>
              <a:rPr lang="en-US" sz="2200" dirty="0" smtClean="0">
                <a:solidFill>
                  <a:srgbClr val="000066"/>
                </a:solidFill>
              </a:rPr>
              <a:t> </a:t>
            </a:r>
            <a:r>
              <a:rPr lang="en-US" sz="2200" dirty="0">
                <a:solidFill>
                  <a:srgbClr val="000066"/>
                </a:solidFill>
              </a:rPr>
              <a:t>VoIP, you will also be automatically  prompted to configure the Audio </a:t>
            </a:r>
            <a:r>
              <a:rPr lang="en-US" sz="2200" dirty="0" smtClean="0">
                <a:solidFill>
                  <a:srgbClr val="000066"/>
                </a:solidFill>
              </a:rPr>
              <a:t>setup. </a:t>
            </a:r>
            <a:r>
              <a:rPr lang="en-US" sz="2200" dirty="0">
                <a:solidFill>
                  <a:srgbClr val="000066"/>
                </a:solidFill>
              </a:rPr>
              <a:t>This allows you to setup the speakers and  microphone. Make sure to test the speaker and </a:t>
            </a:r>
            <a:r>
              <a:rPr lang="en-US" sz="2200" dirty="0" err="1">
                <a:solidFill>
                  <a:srgbClr val="000066"/>
                </a:solidFill>
              </a:rPr>
              <a:t>mic</a:t>
            </a:r>
            <a:r>
              <a:rPr lang="en-US" sz="2200" dirty="0">
                <a:solidFill>
                  <a:srgbClr val="000066"/>
                </a:solidFill>
              </a:rPr>
              <a:t>, and if the test doesn’t work, then try changing the speaker or </a:t>
            </a:r>
            <a:r>
              <a:rPr lang="en-US" sz="2200" dirty="0" err="1">
                <a:solidFill>
                  <a:srgbClr val="000066"/>
                </a:solidFill>
              </a:rPr>
              <a:t>mic</a:t>
            </a:r>
            <a:r>
              <a:rPr lang="en-US" sz="2200" dirty="0">
                <a:solidFill>
                  <a:srgbClr val="000066"/>
                </a:solidFill>
              </a:rPr>
              <a:t> in the drop-down box</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51"/>
                                        </p:tgtEl>
                                        <p:attrNameLst>
                                          <p:attrName>style.visibility</p:attrName>
                                        </p:attrNameLst>
                                      </p:cBhvr>
                                      <p:to>
                                        <p:strVal val="visible"/>
                                      </p:to>
                                    </p:set>
                                    <p:animEffect transition="in" filter="checkerboard(across)">
                                      <p:cBhvr>
                                        <p:cTn id="7" dur="2000"/>
                                        <p:tgtEl>
                                          <p:spTgt spid="57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
          <p:cNvSpPr>
            <a:spLocks noGrp="1" noChangeArrowheads="1"/>
          </p:cNvSpPr>
          <p:nvPr>
            <p:ph type="title"/>
          </p:nvPr>
        </p:nvSpPr>
        <p:spPr>
          <a:xfrm>
            <a:off x="4343400" y="0"/>
            <a:ext cx="3048000" cy="838200"/>
          </a:xfrm>
        </p:spPr>
        <p:txBody>
          <a:bodyPr/>
          <a:lstStyle/>
          <a:p>
            <a:pPr eaLnBrk="1" hangingPunct="1"/>
            <a:r>
              <a:rPr lang="en-US" smtClean="0"/>
              <a:t>Audio setup</a:t>
            </a:r>
          </a:p>
        </p:txBody>
      </p:sp>
      <p:pic>
        <p:nvPicPr>
          <p:cNvPr id="25603" name="Picture 11"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pic>
        <p:nvPicPr>
          <p:cNvPr id="25604" name="Picture 9" descr="audio setup wizard6.jpg"/>
          <p:cNvPicPr>
            <a:picLocks noChangeAspect="1"/>
          </p:cNvPicPr>
          <p:nvPr/>
        </p:nvPicPr>
        <p:blipFill>
          <a:blip r:embed="rId5" cstate="print"/>
          <a:srcRect/>
          <a:stretch>
            <a:fillRect/>
          </a:stretch>
        </p:blipFill>
        <p:spPr bwMode="auto">
          <a:xfrm>
            <a:off x="0" y="2209800"/>
            <a:ext cx="9144000" cy="4648200"/>
          </a:xfrm>
          <a:prstGeom prst="rect">
            <a:avLst/>
          </a:prstGeom>
          <a:noFill/>
          <a:ln w="9525">
            <a:noFill/>
            <a:miter lim="800000"/>
            <a:headEnd/>
            <a:tailEnd/>
          </a:ln>
        </p:spPr>
      </p:pic>
      <p:sp>
        <p:nvSpPr>
          <p:cNvPr id="25605" name="TextBox 12"/>
          <p:cNvSpPr txBox="1">
            <a:spLocks noChangeArrowheads="1"/>
          </p:cNvSpPr>
          <p:nvPr/>
        </p:nvSpPr>
        <p:spPr bwMode="auto">
          <a:xfrm>
            <a:off x="228600" y="838200"/>
            <a:ext cx="8610600" cy="923330"/>
          </a:xfrm>
          <a:prstGeom prst="rect">
            <a:avLst/>
          </a:prstGeom>
          <a:noFill/>
          <a:ln w="9525">
            <a:noFill/>
            <a:miter lim="800000"/>
            <a:headEnd/>
            <a:tailEnd/>
          </a:ln>
        </p:spPr>
        <p:txBody>
          <a:bodyPr wrap="square">
            <a:spAutoFit/>
          </a:bodyPr>
          <a:lstStyle/>
          <a:p>
            <a:r>
              <a:rPr lang="en-US" dirty="0" smtClean="0"/>
              <a:t>If for some reason you were not prompted to join the audio (it could be that the teacher did not turn it on, and therefore first chat to find out of that is the case) </a:t>
            </a:r>
            <a:r>
              <a:rPr lang="en-US" dirty="0"/>
              <a:t>y</a:t>
            </a:r>
            <a:r>
              <a:rPr lang="en-US" dirty="0" smtClean="0"/>
              <a:t>ou </a:t>
            </a:r>
            <a:r>
              <a:rPr lang="en-US" dirty="0"/>
              <a:t>can </a:t>
            </a:r>
            <a:r>
              <a:rPr lang="en-US" dirty="0" smtClean="0"/>
              <a:t>join </a:t>
            </a:r>
            <a:r>
              <a:rPr lang="en-US" dirty="0"/>
              <a:t>the audio by going to Audio&gt;Integrated Voice&gt;Join Conference</a:t>
            </a:r>
          </a:p>
        </p:txBody>
      </p:sp>
      <p:sp>
        <p:nvSpPr>
          <p:cNvPr id="6" name="TextBox 5"/>
          <p:cNvSpPr txBox="1"/>
          <p:nvPr/>
        </p:nvSpPr>
        <p:spPr>
          <a:xfrm>
            <a:off x="152400" y="4191000"/>
            <a:ext cx="7620000" cy="2586038"/>
          </a:xfrm>
          <a:prstGeom prst="rect">
            <a:avLst/>
          </a:prstGeom>
          <a:solidFill>
            <a:schemeClr val="accent3"/>
          </a:solidFill>
        </p:spPr>
        <p:txBody>
          <a:bodyPr>
            <a:spAutoFit/>
          </a:bodyPr>
          <a:lstStyle/>
          <a:p>
            <a:pPr>
              <a:defRPr/>
            </a:pPr>
            <a:r>
              <a:rPr lang="en-US" dirty="0"/>
              <a:t>Please note that if, during the class you have a VoIP issue, and would like to redo the settings, you have to go through 2 steps. You cannot work on the settings while the VoIP is on, hence, the option for “Setup for Audio” will be grayed out.</a:t>
            </a:r>
          </a:p>
          <a:p>
            <a:pPr>
              <a:defRPr/>
            </a:pPr>
            <a:r>
              <a:rPr lang="en-US" dirty="0"/>
              <a:t> Therefore you must first click on: Audio&gt; Integrated Voice&gt; Leave conference. Only after you leave the conference will you be able to click on Audio&gt;Setup for audio. Complete your setup and then you can rejoin the audio by going to Audio&gt;Integrated Voice&gt;Join Conference</a:t>
            </a:r>
          </a:p>
          <a:p>
            <a:pPr>
              <a:defRPr/>
            </a:pPr>
            <a:endParaRPr lang="en-US"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62000" y="1963738"/>
            <a:ext cx="7543800" cy="4938712"/>
          </a:xfrm>
          <a:prstGeom prst="rect">
            <a:avLst/>
          </a:prstGeom>
          <a:noFill/>
          <a:ln w="9525">
            <a:noFill/>
            <a:miter lim="800000"/>
            <a:headEnd/>
            <a:tailEnd/>
          </a:ln>
        </p:spPr>
        <p:txBody>
          <a:bodyPr anchor="ctr">
            <a:spAutoFit/>
          </a:bodyPr>
          <a:lstStyle/>
          <a:p>
            <a:pPr eaLnBrk="0" hangingPunct="0">
              <a:lnSpc>
                <a:spcPct val="150000"/>
              </a:lnSpc>
              <a:tabLst>
                <a:tab pos="457200" algn="l"/>
                <a:tab pos="5486400" algn="r"/>
              </a:tabLst>
            </a:pPr>
            <a:endParaRPr lang="en-US" sz="900"/>
          </a:p>
          <a:p>
            <a:pPr eaLnBrk="0" hangingPunct="0">
              <a:lnSpc>
                <a:spcPct val="150000"/>
              </a:lnSpc>
              <a:tabLst>
                <a:tab pos="457200" algn="l"/>
                <a:tab pos="5486400" algn="r"/>
              </a:tabLst>
            </a:pPr>
            <a:r>
              <a:rPr lang="en-US" sz="1400"/>
              <a:t>WebYeshiva is a fully interactive Torah study program on the Internet, using the latest, yet easy to use, video-conferencing  technology . It offers  real-time, interactive classes, taught by a roster of world class Rabbis and teachers. </a:t>
            </a:r>
          </a:p>
          <a:p>
            <a:pPr eaLnBrk="0" hangingPunct="0">
              <a:lnSpc>
                <a:spcPct val="150000"/>
              </a:lnSpc>
              <a:tabLst>
                <a:tab pos="457200" algn="l"/>
                <a:tab pos="5486400" algn="r"/>
              </a:tabLst>
            </a:pPr>
            <a:r>
              <a:rPr lang="en-US" sz="1400"/>
              <a:t>WebYeshiva.org offers the ability to join other Jews in an interactive Torah Shiur  with its dynamic online classrooms and web presence.</a:t>
            </a:r>
          </a:p>
          <a:p>
            <a:pPr eaLnBrk="0" hangingPunct="0">
              <a:lnSpc>
                <a:spcPct val="150000"/>
              </a:lnSpc>
              <a:tabLst>
                <a:tab pos="457200" algn="l"/>
                <a:tab pos="5486400" algn="r"/>
              </a:tabLst>
            </a:pPr>
            <a:endParaRPr lang="en-US" sz="900"/>
          </a:p>
          <a:p>
            <a:pPr eaLnBrk="0" hangingPunct="0">
              <a:lnSpc>
                <a:spcPct val="150000"/>
              </a:lnSpc>
              <a:tabLst>
                <a:tab pos="457200" algn="l"/>
                <a:tab pos="5486400" algn="r"/>
              </a:tabLst>
            </a:pPr>
            <a:r>
              <a:rPr lang="en-US" sz="1400">
                <a:cs typeface="Times New Roman" pitchFamily="18" charset="0"/>
              </a:rPr>
              <a:t>WebYeshiva.org offers classes for students at all skill levels. You will find classes here even if you have never studied in Yeshiva and/or cannot read Hebrew.</a:t>
            </a:r>
            <a:endParaRPr lang="en-US" sz="900"/>
          </a:p>
          <a:p>
            <a:pPr eaLnBrk="0" hangingPunct="0">
              <a:lnSpc>
                <a:spcPct val="150000"/>
              </a:lnSpc>
              <a:tabLst>
                <a:tab pos="457200" algn="l"/>
                <a:tab pos="5486400" algn="r"/>
              </a:tabLst>
            </a:pPr>
            <a:r>
              <a:rPr lang="en-US" sz="1400">
                <a:cs typeface="Times New Roman" pitchFamily="18" charset="0"/>
              </a:rPr>
              <a:t>You can consult a WebYeshiva staff member to find the classes most suitable for your learning level.  To contact a WebYeshiva representative please see the contact information at the end of the manual. </a:t>
            </a:r>
          </a:p>
          <a:p>
            <a:pPr eaLnBrk="0" hangingPunct="0">
              <a:lnSpc>
                <a:spcPct val="150000"/>
              </a:lnSpc>
              <a:tabLst>
                <a:tab pos="457200" algn="l"/>
                <a:tab pos="5486400" algn="r"/>
              </a:tabLst>
            </a:pPr>
            <a:r>
              <a:rPr lang="en-US" sz="1400">
                <a:cs typeface="Times New Roman" pitchFamily="18" charset="0"/>
              </a:rPr>
              <a:t>We hope this user manual facilitates your usage  of the WebYeshiva system .</a:t>
            </a:r>
          </a:p>
          <a:p>
            <a:pPr eaLnBrk="0" hangingPunct="0">
              <a:lnSpc>
                <a:spcPct val="150000"/>
              </a:lnSpc>
              <a:tabLst>
                <a:tab pos="457200" algn="l"/>
                <a:tab pos="5486400" algn="r"/>
              </a:tabLst>
            </a:pPr>
            <a:r>
              <a:rPr lang="en-US" sz="1400">
                <a:cs typeface="Times New Roman" pitchFamily="18" charset="0"/>
              </a:rPr>
              <a:t>Please do not hesitate to  contact us if you have questions.</a:t>
            </a:r>
          </a:p>
          <a:p>
            <a:pPr eaLnBrk="0" hangingPunct="0">
              <a:tabLst>
                <a:tab pos="457200" algn="l"/>
                <a:tab pos="5486400" algn="r"/>
              </a:tabLst>
            </a:pPr>
            <a:endParaRPr lang="en-US">
              <a:cs typeface="Times New Roman" pitchFamily="18" charset="0"/>
            </a:endParaRPr>
          </a:p>
          <a:p>
            <a:pPr eaLnBrk="0" hangingPunct="0">
              <a:tabLst>
                <a:tab pos="457200" algn="l"/>
                <a:tab pos="5486400" algn="r"/>
              </a:tabLst>
            </a:pPr>
            <a:endParaRPr lang="en-US">
              <a:cs typeface="Times New Roman" pitchFamily="18" charset="0"/>
            </a:endParaRPr>
          </a:p>
        </p:txBody>
      </p:sp>
      <p:sp>
        <p:nvSpPr>
          <p:cNvPr id="3" name="AutoShape 2"/>
          <p:cNvSpPr txBox="1">
            <a:spLocks noChangeArrowheads="1"/>
          </p:cNvSpPr>
          <p:nvPr/>
        </p:nvSpPr>
        <p:spPr>
          <a:xfrm>
            <a:off x="838200" y="1066800"/>
            <a:ext cx="6858000" cy="914400"/>
          </a:xfrm>
          <a:prstGeom prst="roundRect">
            <a:avLst>
              <a:gd name="adj" fmla="val 21667"/>
            </a:avLst>
          </a:prstGeom>
        </p:spPr>
        <p:txBody>
          <a:bodyPr/>
          <a:lstStyle/>
          <a:p>
            <a:pPr>
              <a:lnSpc>
                <a:spcPct val="90000"/>
              </a:lnSpc>
              <a:defRPr/>
            </a:pPr>
            <a:r>
              <a:rPr lang="en-US" sz="3200" b="1" kern="0" dirty="0">
                <a:solidFill>
                  <a:schemeClr val="tx2"/>
                </a:solidFill>
                <a:latin typeface="+mj-lt"/>
                <a:ea typeface="+mj-ea"/>
                <a:cs typeface="+mj-cs"/>
              </a:rPr>
              <a:t>Welcome to WebYeshiva.org</a:t>
            </a:r>
          </a:p>
        </p:txBody>
      </p:sp>
      <p:pic>
        <p:nvPicPr>
          <p:cNvPr id="4100" name="Picture 4" descr="Home">
            <a:hlinkClick r:id="rId2" tooltip="WebYeshiva.org - Rabbi Chaim Brovender Rosh Yeshiva"/>
          </p:cNvPr>
          <p:cNvPicPr>
            <a:picLocks noChangeAspect="1" noChangeArrowheads="1"/>
          </p:cNvPicPr>
          <p:nvPr/>
        </p:nvPicPr>
        <p:blipFill>
          <a:blip r:embed="rId3"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4"/>
          <p:cNvSpPr>
            <a:spLocks noGrp="1" noChangeArrowheads="1"/>
          </p:cNvSpPr>
          <p:nvPr>
            <p:ph type="title"/>
          </p:nvPr>
        </p:nvSpPr>
        <p:spPr>
          <a:xfrm>
            <a:off x="1295400" y="0"/>
            <a:ext cx="6096000" cy="838200"/>
          </a:xfrm>
        </p:spPr>
        <p:txBody>
          <a:bodyPr/>
          <a:lstStyle/>
          <a:p>
            <a:pPr eaLnBrk="1" hangingPunct="1"/>
            <a:r>
              <a:rPr lang="en-US" smtClean="0"/>
              <a:t>Audio and webcam setup</a:t>
            </a:r>
          </a:p>
        </p:txBody>
      </p:sp>
      <p:pic>
        <p:nvPicPr>
          <p:cNvPr id="26627" name="Picture 11"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pic>
        <p:nvPicPr>
          <p:cNvPr id="26628" name="Picture 7" descr="voip and webcam controls.jpg"/>
          <p:cNvPicPr>
            <a:picLocks noChangeAspect="1"/>
          </p:cNvPicPr>
          <p:nvPr/>
        </p:nvPicPr>
        <p:blipFill>
          <a:blip r:embed="rId5" cstate="print"/>
          <a:srcRect/>
          <a:stretch>
            <a:fillRect/>
          </a:stretch>
        </p:blipFill>
        <p:spPr bwMode="auto">
          <a:xfrm>
            <a:off x="0" y="2743200"/>
            <a:ext cx="9144000" cy="3886200"/>
          </a:xfrm>
          <a:prstGeom prst="rect">
            <a:avLst/>
          </a:prstGeom>
          <a:noFill/>
          <a:ln w="9525">
            <a:noFill/>
            <a:miter lim="800000"/>
            <a:headEnd/>
            <a:tailEnd/>
          </a:ln>
        </p:spPr>
      </p:pic>
      <p:cxnSp>
        <p:nvCxnSpPr>
          <p:cNvPr id="9" name="Straight Arrow Connector 8"/>
          <p:cNvCxnSpPr/>
          <p:nvPr/>
        </p:nvCxnSpPr>
        <p:spPr>
          <a:xfrm rot="16200000" flipH="1">
            <a:off x="6934200" y="2743200"/>
            <a:ext cx="38862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604" name="TextBox 12"/>
          <p:cNvSpPr txBox="1">
            <a:spLocks noChangeArrowheads="1"/>
          </p:cNvSpPr>
          <p:nvPr/>
        </p:nvSpPr>
        <p:spPr bwMode="auto">
          <a:xfrm>
            <a:off x="533400" y="762000"/>
            <a:ext cx="7086600" cy="2031325"/>
          </a:xfrm>
          <a:prstGeom prst="rect">
            <a:avLst/>
          </a:prstGeom>
          <a:solidFill>
            <a:schemeClr val="accent3"/>
          </a:solidFill>
          <a:ln w="9525">
            <a:noFill/>
            <a:miter lim="800000"/>
            <a:headEnd/>
            <a:tailEnd/>
          </a:ln>
        </p:spPr>
        <p:txBody>
          <a:bodyPr>
            <a:spAutoFit/>
          </a:bodyPr>
          <a:lstStyle/>
          <a:p>
            <a:pPr>
              <a:defRPr/>
            </a:pPr>
            <a:r>
              <a:rPr lang="en-US" dirty="0"/>
              <a:t>To mute or unmute yourself, click the icon of the </a:t>
            </a:r>
            <a:r>
              <a:rPr lang="en-US" dirty="0" err="1"/>
              <a:t>mic</a:t>
            </a:r>
            <a:r>
              <a:rPr lang="en-US" dirty="0"/>
              <a:t>.</a:t>
            </a:r>
          </a:p>
          <a:p>
            <a:pPr>
              <a:defRPr/>
            </a:pPr>
            <a:r>
              <a:rPr lang="en-US" dirty="0"/>
              <a:t>To turn your webcam on or off, click the icon for the webcam.</a:t>
            </a:r>
          </a:p>
          <a:p>
            <a:pPr>
              <a:defRPr/>
            </a:pPr>
            <a:endParaRPr lang="en-US" dirty="0"/>
          </a:p>
          <a:p>
            <a:pPr>
              <a:defRPr/>
            </a:pPr>
            <a:endParaRPr lang="en-US" dirty="0"/>
          </a:p>
          <a:p>
            <a:pPr>
              <a:defRPr/>
            </a:pPr>
            <a:r>
              <a:rPr lang="en-US" dirty="0" smtClean="0"/>
              <a:t>If your </a:t>
            </a:r>
            <a:r>
              <a:rPr lang="en-US" dirty="0" err="1" smtClean="0"/>
              <a:t>mic</a:t>
            </a:r>
            <a:r>
              <a:rPr lang="en-US" dirty="0" smtClean="0"/>
              <a:t> </a:t>
            </a:r>
            <a:r>
              <a:rPr lang="en-US" dirty="0"/>
              <a:t>doesn’t work, then you </a:t>
            </a:r>
            <a:r>
              <a:rPr lang="en-US" dirty="0" smtClean="0"/>
              <a:t> may have </a:t>
            </a:r>
            <a:r>
              <a:rPr lang="en-US" dirty="0"/>
              <a:t>a setting issue with your </a:t>
            </a:r>
            <a:r>
              <a:rPr lang="en-US" dirty="0" err="1"/>
              <a:t>mic</a:t>
            </a:r>
            <a:r>
              <a:rPr lang="en-US" dirty="0"/>
              <a:t> and please see the previous slides to fix this.</a:t>
            </a:r>
          </a:p>
          <a:p>
            <a:pPr>
              <a:defRPr/>
            </a:pPr>
            <a:r>
              <a:rPr lang="en-US" dirty="0"/>
              <a:t>If it still doesn’t work, contact our support</a:t>
            </a:r>
            <a:endParaRPr lang="en-US" dirty="0"/>
          </a:p>
        </p:txBody>
      </p:sp>
      <p:cxnSp>
        <p:nvCxnSpPr>
          <p:cNvPr id="13" name="Straight Arrow Connector 12"/>
          <p:cNvCxnSpPr/>
          <p:nvPr/>
        </p:nvCxnSpPr>
        <p:spPr>
          <a:xfrm rot="16200000" flipH="1">
            <a:off x="6858000" y="2895600"/>
            <a:ext cx="3581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705600" y="1219200"/>
            <a:ext cx="18288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943600" y="914400"/>
            <a:ext cx="28194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diamond(in)">
                                      <p:cBhvr>
                                        <p:cTn id="7" dur="2000"/>
                                        <p:tgtEl>
                                          <p:spTgt spid="25604">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amond(in)">
                                      <p:cBhvr>
                                        <p:cTn id="10" dur="2000"/>
                                        <p:tgtEl>
                                          <p:spTgt spid="7"/>
                                        </p:tgtEl>
                                      </p:cBhvr>
                                    </p:animEffect>
                                  </p:childTnLst>
                                </p:cTn>
                              </p:par>
                              <p:par>
                                <p:cTn id="11" presetID="8"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amond(in)">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5604">
                                            <p:txEl>
                                              <p:pRg st="1" end="1"/>
                                            </p:txEl>
                                          </p:spTgt>
                                        </p:tgtEl>
                                        <p:attrNameLst>
                                          <p:attrName>style.visibility</p:attrName>
                                        </p:attrNameLst>
                                      </p:cBhvr>
                                      <p:to>
                                        <p:strVal val="visible"/>
                                      </p:to>
                                    </p:set>
                                    <p:animEffect transition="in" filter="box(in)">
                                      <p:cBhvr>
                                        <p:cTn id="18" dur="500"/>
                                        <p:tgtEl>
                                          <p:spTgt spid="25604">
                                            <p:txEl>
                                              <p:pRg st="1" end="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ox(in)">
                                      <p:cBhvr>
                                        <p:cTn id="21" dur="500"/>
                                        <p:tgtEl>
                                          <p:spTgt spid="11"/>
                                        </p:tgtEl>
                                      </p:cBhvr>
                                    </p:animEffect>
                                  </p:childTnLst>
                                </p:cTn>
                              </p:par>
                              <p:par>
                                <p:cTn id="22" presetID="4"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ox(in)">
                                      <p:cBhvr>
                                        <p:cTn id="24" dur="500"/>
                                        <p:tgtEl>
                                          <p:spTgt spid="13"/>
                                        </p:tgtEl>
                                      </p:cBhvr>
                                    </p:animEffect>
                                  </p:childTnLst>
                                </p:cTn>
                              </p:par>
                              <p:par>
                                <p:cTn id="25" presetID="2" presetClass="entr" presetSubtype="4" fill="hold" nodeType="withEffect">
                                  <p:stCondLst>
                                    <p:cond delay="0"/>
                                  </p:stCondLst>
                                  <p:childTnLst>
                                    <p:set>
                                      <p:cBhvr>
                                        <p:cTn id="26" dur="1" fill="hold">
                                          <p:stCondLst>
                                            <p:cond delay="0"/>
                                          </p:stCondLst>
                                        </p:cTn>
                                        <p:tgtEl>
                                          <p:spTgt spid="25604">
                                            <p:txEl>
                                              <p:pRg st="4" end="4"/>
                                            </p:txEl>
                                          </p:spTgt>
                                        </p:tgtEl>
                                        <p:attrNameLst>
                                          <p:attrName>style.visibility</p:attrName>
                                        </p:attrNameLst>
                                      </p:cBhvr>
                                      <p:to>
                                        <p:strVal val="visible"/>
                                      </p:to>
                                    </p:set>
                                    <p:anim calcmode="lin" valueType="num">
                                      <p:cBhvr additive="base">
                                        <p:cTn id="27" dur="500" fill="hold"/>
                                        <p:tgtEl>
                                          <p:spTgt spid="2560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5604">
                                            <p:txEl>
                                              <p:pRg st="5" end="5"/>
                                            </p:txEl>
                                          </p:spTgt>
                                        </p:tgtEl>
                                        <p:attrNameLst>
                                          <p:attrName>style.visibility</p:attrName>
                                        </p:attrNameLst>
                                      </p:cBhvr>
                                      <p:to>
                                        <p:strVal val="visible"/>
                                      </p:to>
                                    </p:set>
                                    <p:anim calcmode="lin" valueType="num">
                                      <p:cBhvr additive="base">
                                        <p:cTn id="31" dur="500" fill="hold"/>
                                        <p:tgtEl>
                                          <p:spTgt spid="2560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VoIP Tech Issues &amp; Support</a:t>
            </a:r>
          </a:p>
        </p:txBody>
      </p:sp>
      <p:sp>
        <p:nvSpPr>
          <p:cNvPr id="29699" name="Content Placeholder 2"/>
          <p:cNvSpPr>
            <a:spLocks noGrp="1"/>
          </p:cNvSpPr>
          <p:nvPr>
            <p:ph idx="1"/>
          </p:nvPr>
        </p:nvSpPr>
        <p:spPr>
          <a:xfrm>
            <a:off x="838200" y="2362200"/>
            <a:ext cx="7693025" cy="4495800"/>
          </a:xfrm>
        </p:spPr>
        <p:txBody>
          <a:bodyPr/>
          <a:lstStyle/>
          <a:p>
            <a:r>
              <a:rPr lang="en-US" sz="1200" smtClean="0"/>
              <a:t>Technical support answers all received emails and calls as quickly as possible.  During certain times, such as the start of a new zman, there is a high volume of requests and it may take a bit longer to get back to you.  Feel free to send us a reminder email in case your first message has gone astray, and have patience that we will address your request as soon as we can! Contact information for technical support is on the last slide. </a:t>
            </a:r>
          </a:p>
          <a:p>
            <a:pPr>
              <a:buFont typeface="Wingdings" pitchFamily="2" charset="2"/>
              <a:buNone/>
            </a:pPr>
            <a:r>
              <a:rPr lang="en-US" sz="1200" smtClean="0"/>
              <a:t>      Here are some of the most common issues regarding VoIP:</a:t>
            </a:r>
          </a:p>
          <a:p>
            <a:r>
              <a:rPr lang="en-US" sz="1200" smtClean="0"/>
              <a:t>Difficulty Hearing Teacher's Sound:</a:t>
            </a:r>
          </a:p>
          <a:p>
            <a:r>
              <a:rPr lang="en-US" sz="1200" smtClean="0"/>
              <a:t>If you cannot hear him at all, please check the VoIP settings. It  seems like an issue with your  Audio settings.</a:t>
            </a:r>
          </a:p>
          <a:p>
            <a:pPr lvl="1"/>
            <a:r>
              <a:rPr lang="en-US" sz="1200" smtClean="0"/>
              <a:t>If you can hear the teacher , but  the quality is bad, the best way to tell if the problem is with him/her or with you is to try communicate with others in your shiur via the chat box.  If they can hear the teacher without a problem, then the issue is most likely with your connection. Do the following:</a:t>
            </a:r>
          </a:p>
          <a:p>
            <a:pPr lvl="1"/>
            <a:r>
              <a:rPr lang="en-US" sz="1200" smtClean="0"/>
              <a:t> Wait a little to see if the issue passes. If it doesn’t</a:t>
            </a:r>
          </a:p>
          <a:p>
            <a:pPr lvl="1"/>
            <a:r>
              <a:rPr lang="en-US" sz="1200" smtClean="0"/>
              <a:t> try to turn off all video. If it still is bad, then </a:t>
            </a:r>
          </a:p>
          <a:p>
            <a:pPr lvl="1"/>
            <a:r>
              <a:rPr lang="en-US" sz="1200" smtClean="0"/>
              <a:t>exit VoIP &amp; re-enter (Audio&gt;Integrated VoIP&gt; Leave Conference and then repeat to re-enter) if it still is bad then…</a:t>
            </a:r>
          </a:p>
          <a:p>
            <a:pPr lvl="1"/>
            <a:r>
              <a:rPr lang="en-US" sz="1200" smtClean="0"/>
              <a:t>exit session and re-enter</a:t>
            </a:r>
          </a:p>
          <a:p>
            <a:pPr lvl="1"/>
            <a:r>
              <a:rPr lang="en-US" sz="1200" smtClean="0"/>
              <a:t> else contact support.</a:t>
            </a:r>
          </a:p>
          <a:p>
            <a:pPr lvl="1">
              <a:buFontTx/>
              <a:buNone/>
            </a:pPr>
            <a:endParaRPr lang="en-US" sz="1200" smtClean="0"/>
          </a:p>
          <a:p>
            <a:pPr lvl="1">
              <a:buFontTx/>
              <a:buNone/>
            </a:pPr>
            <a:r>
              <a:rPr lang="en-US" sz="1200" smtClean="0"/>
              <a:t> If the issue is by everyone, then chat to the teacher . The teacher should try to fix it on his end. Write to the WebYeshiva office to notify them of the issue with that teachers VoIP</a:t>
            </a:r>
          </a:p>
          <a:p>
            <a:pPr>
              <a:buFont typeface="Wingdings" pitchFamily="2" charset="2"/>
              <a:buNone/>
            </a:pPr>
            <a:endParaRPr lang="en-US" sz="1200" smtClean="0"/>
          </a:p>
          <a:p>
            <a:pPr>
              <a:buFont typeface="Wingdings" pitchFamily="2" charset="2"/>
              <a:buNone/>
            </a:pPr>
            <a:endParaRPr lang="en-US" sz="12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4"/>
          <p:cNvSpPr>
            <a:spLocks noGrp="1" noChangeArrowheads="1"/>
          </p:cNvSpPr>
          <p:nvPr>
            <p:ph type="title"/>
          </p:nvPr>
        </p:nvSpPr>
        <p:spPr>
          <a:xfrm>
            <a:off x="1295400" y="0"/>
            <a:ext cx="6096000" cy="838200"/>
          </a:xfrm>
        </p:spPr>
        <p:txBody>
          <a:bodyPr/>
          <a:lstStyle/>
          <a:p>
            <a:pPr eaLnBrk="1" hangingPunct="1"/>
            <a:r>
              <a:rPr lang="en-US" smtClean="0"/>
              <a:t>Web conference setup</a:t>
            </a:r>
          </a:p>
        </p:txBody>
      </p:sp>
      <p:pic>
        <p:nvPicPr>
          <p:cNvPr id="27651" name="Picture 11"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sp>
        <p:nvSpPr>
          <p:cNvPr id="26628" name="TextBox 12"/>
          <p:cNvSpPr txBox="1">
            <a:spLocks noChangeArrowheads="1"/>
          </p:cNvSpPr>
          <p:nvPr/>
        </p:nvSpPr>
        <p:spPr bwMode="auto">
          <a:xfrm>
            <a:off x="533400" y="762000"/>
            <a:ext cx="8077200" cy="1200150"/>
          </a:xfrm>
          <a:prstGeom prst="rect">
            <a:avLst/>
          </a:prstGeom>
          <a:noFill/>
          <a:ln w="9525">
            <a:noFill/>
            <a:miter lim="800000"/>
            <a:headEnd/>
            <a:tailEnd/>
          </a:ln>
        </p:spPr>
        <p:txBody>
          <a:bodyPr>
            <a:spAutoFit/>
          </a:bodyPr>
          <a:lstStyle/>
          <a:p>
            <a:r>
              <a:rPr lang="en-US"/>
              <a:t>You can turn off or on the main picture by clicking on the small arrow.</a:t>
            </a:r>
          </a:p>
          <a:p>
            <a:r>
              <a:rPr lang="en-US"/>
              <a:t>You can see the participants in picture form instead of a list, by clicking on the list button and choosing thumbnails. On the next page you can see what it would look like </a:t>
            </a:r>
          </a:p>
        </p:txBody>
      </p:sp>
      <p:pic>
        <p:nvPicPr>
          <p:cNvPr id="27653" name="Picture 7" descr="voip and webcam controls.jpg"/>
          <p:cNvPicPr>
            <a:picLocks noChangeAspect="1"/>
          </p:cNvPicPr>
          <p:nvPr/>
        </p:nvPicPr>
        <p:blipFill>
          <a:blip r:embed="rId5" cstate="print"/>
          <a:srcRect/>
          <a:stretch>
            <a:fillRect/>
          </a:stretch>
        </p:blipFill>
        <p:spPr bwMode="auto">
          <a:xfrm>
            <a:off x="0" y="2743200"/>
            <a:ext cx="9144000" cy="3886200"/>
          </a:xfrm>
          <a:prstGeom prst="rect">
            <a:avLst/>
          </a:prstGeom>
          <a:noFill/>
          <a:ln w="9525">
            <a:noFill/>
            <a:miter lim="800000"/>
            <a:headEnd/>
            <a:tailEnd/>
          </a:ln>
        </p:spPr>
      </p:pic>
      <p:cxnSp>
        <p:nvCxnSpPr>
          <p:cNvPr id="7" name="Straight Arrow Connector 6"/>
          <p:cNvCxnSpPr/>
          <p:nvPr/>
        </p:nvCxnSpPr>
        <p:spPr>
          <a:xfrm>
            <a:off x="7696200" y="9906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591300" y="2400300"/>
            <a:ext cx="36576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191000" y="1676400"/>
            <a:ext cx="4724400" cy="426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28">
                                            <p:txEl>
                                              <p:pRg st="0" end="0"/>
                                            </p:txEl>
                                          </p:spTgt>
                                        </p:tgtEl>
                                        <p:attrNameLst>
                                          <p:attrName>style.visibility</p:attrName>
                                        </p:attrNameLst>
                                      </p:cBhvr>
                                      <p:to>
                                        <p:strVal val="visible"/>
                                      </p:to>
                                    </p:set>
                                    <p:animEffect transition="in" filter="blinds(horizontal)">
                                      <p:cBhvr>
                                        <p:cTn id="7" dur="500"/>
                                        <p:tgtEl>
                                          <p:spTgt spid="2662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26628">
                                            <p:txEl>
                                              <p:pRg st="1" end="1"/>
                                            </p:txEl>
                                          </p:spTgt>
                                        </p:tgtEl>
                                        <p:attrNameLst>
                                          <p:attrName>style.visibility</p:attrName>
                                        </p:attrNameLst>
                                      </p:cBhvr>
                                      <p:to>
                                        <p:strVal val="visible"/>
                                      </p:to>
                                    </p:set>
                                    <p:animEffect transition="in" filter="checkerboard(across)">
                                      <p:cBhvr>
                                        <p:cTn id="18" dur="500"/>
                                        <p:tgtEl>
                                          <p:spTgt spid="26628">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4"/>
          <p:cNvSpPr>
            <a:spLocks noGrp="1" noChangeArrowheads="1"/>
          </p:cNvSpPr>
          <p:nvPr>
            <p:ph type="title"/>
          </p:nvPr>
        </p:nvSpPr>
        <p:spPr>
          <a:xfrm>
            <a:off x="990600" y="914400"/>
            <a:ext cx="6096000" cy="838200"/>
          </a:xfrm>
        </p:spPr>
        <p:txBody>
          <a:bodyPr/>
          <a:lstStyle/>
          <a:p>
            <a:pPr eaLnBrk="1" hangingPunct="1"/>
            <a:r>
              <a:rPr lang="en-US" smtClean="0"/>
              <a:t>Audio and webcam setup</a:t>
            </a:r>
          </a:p>
        </p:txBody>
      </p:sp>
      <p:pic>
        <p:nvPicPr>
          <p:cNvPr id="28675" name="Picture 11"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sp>
        <p:nvSpPr>
          <p:cNvPr id="27652" name="TextBox 12"/>
          <p:cNvSpPr txBox="1">
            <a:spLocks noChangeArrowheads="1"/>
          </p:cNvSpPr>
          <p:nvPr/>
        </p:nvSpPr>
        <p:spPr bwMode="auto">
          <a:xfrm>
            <a:off x="1066800" y="2362200"/>
            <a:ext cx="8077200" cy="369888"/>
          </a:xfrm>
          <a:prstGeom prst="rect">
            <a:avLst/>
          </a:prstGeom>
          <a:noFill/>
          <a:ln w="9525">
            <a:noFill/>
            <a:miter lim="800000"/>
            <a:headEnd/>
            <a:tailEnd/>
          </a:ln>
        </p:spPr>
        <p:txBody>
          <a:bodyPr>
            <a:spAutoFit/>
          </a:bodyPr>
          <a:lstStyle/>
          <a:p>
            <a:r>
              <a:rPr lang="en-US"/>
              <a:t>You can go back to list form by clicking on it again and choosing list.</a:t>
            </a:r>
          </a:p>
        </p:txBody>
      </p:sp>
      <p:pic>
        <p:nvPicPr>
          <p:cNvPr id="28677" name="Picture 6" descr="thunbnails.jpg"/>
          <p:cNvPicPr>
            <a:picLocks noChangeAspect="1"/>
          </p:cNvPicPr>
          <p:nvPr/>
        </p:nvPicPr>
        <p:blipFill>
          <a:blip r:embed="rId5" cstate="print"/>
          <a:srcRect/>
          <a:stretch>
            <a:fillRect/>
          </a:stretch>
        </p:blipFill>
        <p:spPr bwMode="auto">
          <a:xfrm>
            <a:off x="0" y="2828925"/>
            <a:ext cx="9144000" cy="4029075"/>
          </a:xfrm>
          <a:prstGeom prst="rect">
            <a:avLst/>
          </a:prstGeom>
          <a:noFill/>
          <a:ln w="9525">
            <a:noFill/>
            <a:miter lim="800000"/>
            <a:headEnd/>
            <a:tailEnd/>
          </a:ln>
        </p:spPr>
      </p:pic>
      <p:cxnSp>
        <p:nvCxnSpPr>
          <p:cNvPr id="7" name="Straight Arrow Connector 6"/>
          <p:cNvCxnSpPr/>
          <p:nvPr/>
        </p:nvCxnSpPr>
        <p:spPr>
          <a:xfrm rot="16200000" flipH="1">
            <a:off x="6629400" y="3733800"/>
            <a:ext cx="3352800" cy="1219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2">
                                            <p:txEl>
                                              <p:pRg st="0" end="0"/>
                                            </p:txEl>
                                          </p:spTgt>
                                        </p:tgtEl>
                                        <p:attrNameLst>
                                          <p:attrName>style.visibility</p:attrName>
                                        </p:attrNameLst>
                                      </p:cBhvr>
                                      <p:to>
                                        <p:strVal val="visible"/>
                                      </p:to>
                                    </p:set>
                                    <p:anim calcmode="lin" valueType="num">
                                      <p:cBhvr additive="base">
                                        <p:cTn id="7" dur="500" fill="hold"/>
                                        <p:tgtEl>
                                          <p:spTgt spid="276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Grp="1" noChangeArrowheads="1"/>
          </p:cNvSpPr>
          <p:nvPr>
            <p:ph type="title"/>
          </p:nvPr>
        </p:nvSpPr>
        <p:spPr>
          <a:xfrm>
            <a:off x="762000" y="990600"/>
            <a:ext cx="7924800" cy="1143000"/>
          </a:xfrm>
        </p:spPr>
        <p:txBody>
          <a:bodyPr/>
          <a:lstStyle/>
          <a:p>
            <a:pPr eaLnBrk="1" hangingPunct="1"/>
            <a:r>
              <a:rPr lang="en-US" smtClean="0"/>
              <a:t>Inside the WebEx Classroom- The Shiur</a:t>
            </a:r>
          </a:p>
        </p:txBody>
      </p:sp>
      <p:sp>
        <p:nvSpPr>
          <p:cNvPr id="63491" name="Text Box 3"/>
          <p:cNvSpPr txBox="1">
            <a:spLocks noChangeArrowheads="1"/>
          </p:cNvSpPr>
          <p:nvPr/>
        </p:nvSpPr>
        <p:spPr bwMode="auto">
          <a:xfrm>
            <a:off x="304800" y="2667000"/>
            <a:ext cx="2895600" cy="1785104"/>
          </a:xfrm>
          <a:prstGeom prst="rect">
            <a:avLst/>
          </a:prstGeom>
          <a:noFill/>
          <a:ln w="9525">
            <a:noFill/>
            <a:miter lim="800000"/>
            <a:headEnd/>
            <a:tailEnd/>
          </a:ln>
        </p:spPr>
        <p:txBody>
          <a:bodyPr>
            <a:spAutoFit/>
          </a:bodyPr>
          <a:lstStyle/>
          <a:p>
            <a:pPr>
              <a:spcBef>
                <a:spcPct val="50000"/>
              </a:spcBef>
              <a:buFontTx/>
              <a:buChar char="•"/>
            </a:pPr>
            <a:r>
              <a:rPr lang="en-US" sz="2200" dirty="0"/>
              <a:t>As the </a:t>
            </a:r>
            <a:r>
              <a:rPr lang="en-US" sz="2200" dirty="0" err="1"/>
              <a:t>shiur</a:t>
            </a:r>
            <a:r>
              <a:rPr lang="en-US" sz="2200" dirty="0"/>
              <a:t> is started, students can follow along thanks to </a:t>
            </a:r>
            <a:r>
              <a:rPr lang="en-US" sz="2200" dirty="0" smtClean="0"/>
              <a:t>WebEx annotation tools</a:t>
            </a:r>
            <a:r>
              <a:rPr lang="en-US" sz="2200" dirty="0"/>
              <a:t>. </a:t>
            </a:r>
          </a:p>
        </p:txBody>
      </p:sp>
      <p:pic>
        <p:nvPicPr>
          <p:cNvPr id="63495" name="Picture 7" descr="ScreenHunter_22 Jan"/>
          <p:cNvPicPr>
            <a:picLocks noChangeAspect="1" noChangeArrowheads="1"/>
          </p:cNvPicPr>
          <p:nvPr/>
        </p:nvPicPr>
        <p:blipFill>
          <a:blip r:embed="rId3" cstate="print"/>
          <a:srcRect/>
          <a:stretch>
            <a:fillRect/>
          </a:stretch>
        </p:blipFill>
        <p:spPr bwMode="auto">
          <a:xfrm>
            <a:off x="3133725" y="2495550"/>
            <a:ext cx="6010275" cy="4362450"/>
          </a:xfrm>
          <a:prstGeom prst="rect">
            <a:avLst/>
          </a:prstGeom>
          <a:noFill/>
          <a:ln w="9525">
            <a:noFill/>
            <a:miter lim="800000"/>
            <a:headEnd/>
            <a:tailEnd/>
          </a:ln>
        </p:spPr>
      </p:pic>
      <p:pic>
        <p:nvPicPr>
          <p:cNvPr id="63493" name="Picture 5" descr="ScreenHunter_21 Jan"/>
          <p:cNvPicPr>
            <a:picLocks noChangeAspect="1" noChangeArrowheads="1"/>
          </p:cNvPicPr>
          <p:nvPr/>
        </p:nvPicPr>
        <p:blipFill>
          <a:blip r:embed="rId4" cstate="print"/>
          <a:srcRect/>
          <a:stretch>
            <a:fillRect/>
          </a:stretch>
        </p:blipFill>
        <p:spPr bwMode="auto">
          <a:xfrm>
            <a:off x="4038600" y="5791200"/>
            <a:ext cx="4276725" cy="819150"/>
          </a:xfrm>
          <a:prstGeom prst="rect">
            <a:avLst/>
          </a:prstGeom>
          <a:noFill/>
          <a:ln w="9525">
            <a:noFill/>
            <a:miter lim="800000"/>
            <a:headEnd/>
            <a:tailEnd/>
          </a:ln>
        </p:spPr>
      </p:pic>
      <p:pic>
        <p:nvPicPr>
          <p:cNvPr id="30726" name="Picture 10" descr="Home">
            <a:hlinkClick r:id="rId5" tooltip="WebYeshiva.org - Rabbi Chaim Brovender Rosh Yeshiva"/>
          </p:cNvPr>
          <p:cNvPicPr>
            <a:picLocks noChangeAspect="1" noChangeArrowheads="1"/>
          </p:cNvPicPr>
          <p:nvPr/>
        </p:nvPicPr>
        <p:blipFill>
          <a:blip r:embed="rId6"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2000" fill="hold"/>
                                        <p:tgtEl>
                                          <p:spTgt spid="63490"/>
                                        </p:tgtEl>
                                        <p:attrNameLst>
                                          <p:attrName>ppt_x</p:attrName>
                                        </p:attrNameLst>
                                      </p:cBhvr>
                                      <p:tavLst>
                                        <p:tav tm="0">
                                          <p:val>
                                            <p:strVal val="0-#ppt_w/2"/>
                                          </p:val>
                                        </p:tav>
                                        <p:tav tm="100000">
                                          <p:val>
                                            <p:strVal val="#ppt_x"/>
                                          </p:val>
                                        </p:tav>
                                      </p:tavLst>
                                    </p:anim>
                                    <p:anim calcmode="lin" valueType="num">
                                      <p:cBhvr additive="base">
                                        <p:cTn id="8" dur="20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3491"/>
                                        </p:tgtEl>
                                        <p:attrNameLst>
                                          <p:attrName>style.visibility</p:attrName>
                                        </p:attrNameLst>
                                      </p:cBhvr>
                                      <p:to>
                                        <p:strVal val="visible"/>
                                      </p:to>
                                    </p:set>
                                    <p:animEffect transition="in" filter="checkerboard(across)">
                                      <p:cBhvr>
                                        <p:cTn id="13" dur="2000"/>
                                        <p:tgtEl>
                                          <p:spTgt spid="63491"/>
                                        </p:tgtEl>
                                      </p:cBhvr>
                                    </p:animEffect>
                                  </p:childTnLst>
                                </p:cTn>
                              </p:par>
                              <p:par>
                                <p:cTn id="14" presetID="5" presetClass="entr" presetSubtype="10" fill="hold" nodeType="withEffect">
                                  <p:stCondLst>
                                    <p:cond delay="0"/>
                                  </p:stCondLst>
                                  <p:childTnLst>
                                    <p:set>
                                      <p:cBhvr>
                                        <p:cTn id="15" dur="1" fill="hold">
                                          <p:stCondLst>
                                            <p:cond delay="0"/>
                                          </p:stCondLst>
                                        </p:cTn>
                                        <p:tgtEl>
                                          <p:spTgt spid="63495"/>
                                        </p:tgtEl>
                                        <p:attrNameLst>
                                          <p:attrName>style.visibility</p:attrName>
                                        </p:attrNameLst>
                                      </p:cBhvr>
                                      <p:to>
                                        <p:strVal val="visible"/>
                                      </p:to>
                                    </p:set>
                                    <p:animEffect transition="in" filter="checkerboard(across)">
                                      <p:cBhvr>
                                        <p:cTn id="16" dur="2000"/>
                                        <p:tgtEl>
                                          <p:spTgt spid="63495"/>
                                        </p:tgtEl>
                                      </p:cBhvr>
                                    </p:animEffect>
                                  </p:childTnLst>
                                </p:cTn>
                              </p:par>
                              <p:par>
                                <p:cTn id="17" presetID="5" presetClass="entr" presetSubtype="10" fill="hold" nodeType="withEffect">
                                  <p:stCondLst>
                                    <p:cond delay="0"/>
                                  </p:stCondLst>
                                  <p:childTnLst>
                                    <p:set>
                                      <p:cBhvr>
                                        <p:cTn id="18" dur="1" fill="hold">
                                          <p:stCondLst>
                                            <p:cond delay="0"/>
                                          </p:stCondLst>
                                        </p:cTn>
                                        <p:tgtEl>
                                          <p:spTgt spid="63493"/>
                                        </p:tgtEl>
                                        <p:attrNameLst>
                                          <p:attrName>style.visibility</p:attrName>
                                        </p:attrNameLst>
                                      </p:cBhvr>
                                      <p:to>
                                        <p:strVal val="visible"/>
                                      </p:to>
                                    </p:set>
                                    <p:animEffect transition="in" filter="checkerboard(across)">
                                      <p:cBhvr>
                                        <p:cTn id="19" dur="20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p:bldP spid="6349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762000" y="914400"/>
            <a:ext cx="4953000" cy="1143000"/>
          </a:xfrm>
        </p:spPr>
        <p:txBody>
          <a:bodyPr/>
          <a:lstStyle/>
          <a:p>
            <a:pPr eaLnBrk="1" hangingPunct="1"/>
            <a:r>
              <a:rPr lang="en-US" smtClean="0"/>
              <a:t>Inside the WebEx Classroom- chat</a:t>
            </a:r>
          </a:p>
        </p:txBody>
      </p:sp>
      <p:sp>
        <p:nvSpPr>
          <p:cNvPr id="61443" name="Text Box 3"/>
          <p:cNvSpPr txBox="1">
            <a:spLocks noChangeArrowheads="1"/>
          </p:cNvSpPr>
          <p:nvPr/>
        </p:nvSpPr>
        <p:spPr bwMode="auto">
          <a:xfrm>
            <a:off x="914400" y="2438400"/>
            <a:ext cx="5029200" cy="4324261"/>
          </a:xfrm>
          <a:prstGeom prst="rect">
            <a:avLst/>
          </a:prstGeom>
          <a:noFill/>
          <a:ln w="9525">
            <a:noFill/>
            <a:miter lim="800000"/>
            <a:headEnd/>
            <a:tailEnd/>
          </a:ln>
        </p:spPr>
        <p:txBody>
          <a:bodyPr>
            <a:spAutoFit/>
          </a:bodyPr>
          <a:lstStyle/>
          <a:p>
            <a:pPr>
              <a:spcBef>
                <a:spcPct val="50000"/>
              </a:spcBef>
              <a:buFontTx/>
              <a:buChar char="•"/>
            </a:pPr>
            <a:r>
              <a:rPr lang="en-US" sz="2000" dirty="0"/>
              <a:t>  You can communicate  by using the text chat feature. Enter your chat message here and click on “send”.</a:t>
            </a:r>
          </a:p>
          <a:p>
            <a:pPr>
              <a:spcBef>
                <a:spcPct val="50000"/>
              </a:spcBef>
              <a:buFontTx/>
              <a:buChar char="•"/>
            </a:pPr>
            <a:r>
              <a:rPr lang="en-US" sz="2000" dirty="0"/>
              <a:t>  You can send the chat to the entire class by choosing send </a:t>
            </a:r>
            <a:r>
              <a:rPr lang="en-US" sz="2000" dirty="0" smtClean="0"/>
              <a:t>to “everyone”</a:t>
            </a:r>
            <a:endParaRPr lang="en-US" sz="2000" dirty="0"/>
          </a:p>
          <a:p>
            <a:pPr>
              <a:spcBef>
                <a:spcPct val="50000"/>
              </a:spcBef>
              <a:buFontTx/>
              <a:buChar char="•"/>
            </a:pPr>
            <a:r>
              <a:rPr lang="en-US" sz="2000" dirty="0"/>
              <a:t>  You can also choose to send a private chat to any participant or the teacher by choosing their name from the drip down menu (beware, if you send a private chat, do not send it to everyone, as it may cause discomfort</a:t>
            </a:r>
            <a:r>
              <a:rPr lang="en-US" sz="2200" dirty="0"/>
              <a:t>.</a:t>
            </a:r>
          </a:p>
          <a:p>
            <a:pPr>
              <a:spcBef>
                <a:spcPct val="50000"/>
              </a:spcBef>
              <a:buFontTx/>
              <a:buChar char="•"/>
            </a:pPr>
            <a:endParaRPr lang="en-US" sz="2200" dirty="0"/>
          </a:p>
        </p:txBody>
      </p:sp>
      <p:pic>
        <p:nvPicPr>
          <p:cNvPr id="31748" name="Picture 6" descr="ScreenHunter_20 Jan"/>
          <p:cNvPicPr>
            <a:picLocks noChangeAspect="1" noChangeArrowheads="1"/>
          </p:cNvPicPr>
          <p:nvPr/>
        </p:nvPicPr>
        <p:blipFill>
          <a:blip r:embed="rId3" cstate="print"/>
          <a:srcRect/>
          <a:stretch>
            <a:fillRect/>
          </a:stretch>
        </p:blipFill>
        <p:spPr bwMode="auto">
          <a:xfrm>
            <a:off x="6096000" y="1219200"/>
            <a:ext cx="2865438" cy="5067300"/>
          </a:xfrm>
          <a:prstGeom prst="rect">
            <a:avLst/>
          </a:prstGeom>
          <a:noFill/>
          <a:ln w="9525">
            <a:noFill/>
            <a:miter lim="800000"/>
            <a:headEnd/>
            <a:tailEnd/>
          </a:ln>
        </p:spPr>
      </p:pic>
      <p:pic>
        <p:nvPicPr>
          <p:cNvPr id="31749" name="Picture 10"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cxnSp>
        <p:nvCxnSpPr>
          <p:cNvPr id="7" name="Straight Arrow Connector 6"/>
          <p:cNvCxnSpPr/>
          <p:nvPr/>
        </p:nvCxnSpPr>
        <p:spPr>
          <a:xfrm rot="16200000" flipH="1">
            <a:off x="5257800" y="3124200"/>
            <a:ext cx="2743200" cy="2590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10200" y="4038600"/>
            <a:ext cx="2209800" cy="1981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629400" y="6019800"/>
            <a:ext cx="838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everyone</a:t>
            </a:r>
            <a:endParaRPr lang="en-US" sz="1000"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blinds(horizontal)">
                                      <p:cBhvr>
                                        <p:cTn id="7" dur="500"/>
                                        <p:tgtEl>
                                          <p:spTgt spid="614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1443">
                                            <p:txEl>
                                              <p:pRg st="1" end="1"/>
                                            </p:txEl>
                                          </p:spTgt>
                                        </p:tgtEl>
                                        <p:attrNameLst>
                                          <p:attrName>style.visibility</p:attrName>
                                        </p:attrNameLst>
                                      </p:cBhvr>
                                      <p:to>
                                        <p:strVal val="visible"/>
                                      </p:to>
                                    </p:set>
                                    <p:animEffect transition="in" filter="box(in)">
                                      <p:cBhvr>
                                        <p:cTn id="15" dur="500"/>
                                        <p:tgtEl>
                                          <p:spTgt spid="61443">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61443">
                                            <p:txEl>
                                              <p:pRg st="2" end="2"/>
                                            </p:txEl>
                                          </p:spTgt>
                                        </p:tgtEl>
                                        <p:attrNameLst>
                                          <p:attrName>style.visibility</p:attrName>
                                        </p:attrNameLst>
                                      </p:cBhvr>
                                      <p:to>
                                        <p:strVal val="visible"/>
                                      </p:to>
                                    </p:set>
                                    <p:animEffect transition="in" filter="diamond(in)">
                                      <p:cBhvr>
                                        <p:cTn id="23" dur="2000"/>
                                        <p:tgtEl>
                                          <p:spTgt spid="61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1" descr="ScreenHunter_20 Jan"/>
          <p:cNvPicPr>
            <a:picLocks noGrp="1" noChangeAspect="1" noChangeArrowheads="1"/>
          </p:cNvPicPr>
          <p:nvPr>
            <p:ph idx="1"/>
          </p:nvPr>
        </p:nvPicPr>
        <p:blipFill>
          <a:blip r:embed="rId3" cstate="print"/>
          <a:srcRect/>
          <a:stretch>
            <a:fillRect/>
          </a:stretch>
        </p:blipFill>
        <p:spPr>
          <a:xfrm>
            <a:off x="6019800" y="2438400"/>
            <a:ext cx="2105025" cy="3724275"/>
          </a:xfrm>
        </p:spPr>
      </p:pic>
      <p:sp>
        <p:nvSpPr>
          <p:cNvPr id="32771" name="AutoShape 5"/>
          <p:cNvSpPr>
            <a:spLocks noGrp="1" noChangeArrowheads="1"/>
          </p:cNvSpPr>
          <p:nvPr>
            <p:ph type="title"/>
          </p:nvPr>
        </p:nvSpPr>
        <p:spPr>
          <a:xfrm>
            <a:off x="609600" y="990600"/>
            <a:ext cx="8382000" cy="1143000"/>
          </a:xfrm>
        </p:spPr>
        <p:txBody>
          <a:bodyPr/>
          <a:lstStyle/>
          <a:p>
            <a:pPr eaLnBrk="1" hangingPunct="1"/>
            <a:r>
              <a:rPr lang="en-US" smtClean="0"/>
              <a:t>Inside the WebEx Classroom- The Shiur</a:t>
            </a:r>
          </a:p>
        </p:txBody>
      </p:sp>
      <p:sp>
        <p:nvSpPr>
          <p:cNvPr id="32772" name="Line 7"/>
          <p:cNvSpPr>
            <a:spLocks noChangeShapeType="1"/>
          </p:cNvSpPr>
          <p:nvPr/>
        </p:nvSpPr>
        <p:spPr bwMode="auto">
          <a:xfrm flipV="1">
            <a:off x="4267200" y="5181600"/>
            <a:ext cx="2133600" cy="1219200"/>
          </a:xfrm>
          <a:prstGeom prst="line">
            <a:avLst/>
          </a:prstGeom>
          <a:noFill/>
          <a:ln w="19050">
            <a:solidFill>
              <a:srgbClr val="FF0000"/>
            </a:solidFill>
            <a:prstDash val="lgDash"/>
            <a:round/>
            <a:headEnd/>
            <a:tailEnd type="triangle" w="med" len="med"/>
          </a:ln>
        </p:spPr>
        <p:txBody>
          <a:bodyPr/>
          <a:lstStyle/>
          <a:p>
            <a:endParaRPr lang="en-US"/>
          </a:p>
        </p:txBody>
      </p:sp>
      <p:sp>
        <p:nvSpPr>
          <p:cNvPr id="32773" name="Text Box 8"/>
          <p:cNvSpPr txBox="1">
            <a:spLocks noChangeArrowheads="1"/>
          </p:cNvSpPr>
          <p:nvPr/>
        </p:nvSpPr>
        <p:spPr bwMode="auto">
          <a:xfrm rot="-2029569">
            <a:off x="3886200" y="5562600"/>
            <a:ext cx="2336800" cy="366713"/>
          </a:xfrm>
          <a:prstGeom prst="rect">
            <a:avLst/>
          </a:prstGeom>
          <a:noFill/>
          <a:ln w="9525">
            <a:noFill/>
            <a:miter lim="800000"/>
            <a:headEnd/>
            <a:tailEnd/>
          </a:ln>
        </p:spPr>
        <p:txBody>
          <a:bodyPr>
            <a:spAutoFit/>
          </a:bodyPr>
          <a:lstStyle/>
          <a:p>
            <a:pPr>
              <a:spcBef>
                <a:spcPct val="50000"/>
              </a:spcBef>
            </a:pPr>
            <a:r>
              <a:rPr lang="en-US"/>
              <a:t>Student Raise Hand</a:t>
            </a:r>
          </a:p>
        </p:txBody>
      </p:sp>
      <p:sp>
        <p:nvSpPr>
          <p:cNvPr id="32774" name="Text Box 12"/>
          <p:cNvSpPr txBox="1">
            <a:spLocks noChangeArrowheads="1"/>
          </p:cNvSpPr>
          <p:nvPr/>
        </p:nvSpPr>
        <p:spPr bwMode="auto">
          <a:xfrm>
            <a:off x="1371600" y="3338513"/>
            <a:ext cx="4191000" cy="2632075"/>
          </a:xfrm>
          <a:prstGeom prst="rect">
            <a:avLst/>
          </a:prstGeom>
          <a:noFill/>
          <a:ln w="9525">
            <a:noFill/>
            <a:miter lim="800000"/>
            <a:headEnd/>
            <a:tailEnd/>
          </a:ln>
        </p:spPr>
        <p:txBody>
          <a:bodyPr>
            <a:spAutoFit/>
          </a:bodyPr>
          <a:lstStyle/>
          <a:p>
            <a:pPr>
              <a:spcBef>
                <a:spcPct val="50000"/>
              </a:spcBef>
              <a:buFontTx/>
              <a:buChar char="•"/>
            </a:pPr>
            <a:r>
              <a:rPr lang="en-US" sz="2200"/>
              <a:t>  Students can raise their hands at any time in order to ask a question or to make a comment.</a:t>
            </a:r>
          </a:p>
          <a:p>
            <a:pPr>
              <a:spcBef>
                <a:spcPct val="50000"/>
              </a:spcBef>
              <a:buFontTx/>
              <a:buChar char="•"/>
            </a:pPr>
            <a:r>
              <a:rPr lang="en-US" sz="2200"/>
              <a:t>To talk, either unmute or have the teacher do so for you as in the above slides</a:t>
            </a:r>
          </a:p>
        </p:txBody>
      </p:sp>
      <p:pic>
        <p:nvPicPr>
          <p:cNvPr id="32775" name="Picture 14"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Grp="1" noChangeArrowheads="1"/>
          </p:cNvSpPr>
          <p:nvPr>
            <p:ph type="title"/>
          </p:nvPr>
        </p:nvSpPr>
        <p:spPr>
          <a:xfrm>
            <a:off x="762000" y="990600"/>
            <a:ext cx="7924800" cy="1143000"/>
          </a:xfrm>
        </p:spPr>
        <p:txBody>
          <a:bodyPr/>
          <a:lstStyle/>
          <a:p>
            <a:pPr eaLnBrk="1" hangingPunct="1"/>
            <a:r>
              <a:rPr lang="en-US" smtClean="0"/>
              <a:t>Inside the WebEx Classroom- The Shiur</a:t>
            </a:r>
          </a:p>
        </p:txBody>
      </p:sp>
      <p:sp>
        <p:nvSpPr>
          <p:cNvPr id="55299" name="Rectangle 3"/>
          <p:cNvSpPr>
            <a:spLocks noGrp="1" noChangeArrowheads="1"/>
          </p:cNvSpPr>
          <p:nvPr>
            <p:ph type="body" idx="1"/>
          </p:nvPr>
        </p:nvSpPr>
        <p:spPr>
          <a:xfrm>
            <a:off x="1066800" y="2819400"/>
            <a:ext cx="3276600" cy="3724275"/>
          </a:xfrm>
        </p:spPr>
        <p:txBody>
          <a:bodyPr/>
          <a:lstStyle/>
          <a:p>
            <a:pPr eaLnBrk="1" hangingPunct="1">
              <a:lnSpc>
                <a:spcPct val="90000"/>
              </a:lnSpc>
            </a:pPr>
            <a:r>
              <a:rPr lang="en-US" sz="2000" smtClean="0"/>
              <a:t>All source material is clearly displayed and is available for students to download for later use.</a:t>
            </a:r>
          </a:p>
          <a:p>
            <a:pPr eaLnBrk="1" hangingPunct="1">
              <a:lnSpc>
                <a:spcPct val="90000"/>
              </a:lnSpc>
            </a:pPr>
            <a:r>
              <a:rPr lang="en-US" sz="2000" smtClean="0"/>
              <a:t>All shiurim are recorded and are available as archives.</a:t>
            </a:r>
          </a:p>
        </p:txBody>
      </p:sp>
      <p:pic>
        <p:nvPicPr>
          <p:cNvPr id="55300" name="Picture 4" descr="ScreenHunter_24 Jan"/>
          <p:cNvPicPr>
            <a:picLocks noChangeAspect="1" noChangeArrowheads="1"/>
          </p:cNvPicPr>
          <p:nvPr/>
        </p:nvPicPr>
        <p:blipFill>
          <a:blip r:embed="rId3" cstate="print"/>
          <a:srcRect/>
          <a:stretch>
            <a:fillRect/>
          </a:stretch>
        </p:blipFill>
        <p:spPr bwMode="auto">
          <a:xfrm>
            <a:off x="4724400" y="2667000"/>
            <a:ext cx="3171825" cy="2476500"/>
          </a:xfrm>
          <a:prstGeom prst="rect">
            <a:avLst/>
          </a:prstGeom>
          <a:noFill/>
          <a:ln w="9525">
            <a:noFill/>
            <a:miter lim="800000"/>
            <a:headEnd/>
            <a:tailEnd/>
          </a:ln>
        </p:spPr>
      </p:pic>
      <p:pic>
        <p:nvPicPr>
          <p:cNvPr id="33797" name="Picture 7"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2000" fill="hold"/>
                                        <p:tgtEl>
                                          <p:spTgt spid="55298"/>
                                        </p:tgtEl>
                                        <p:attrNameLst>
                                          <p:attrName>ppt_x</p:attrName>
                                        </p:attrNameLst>
                                      </p:cBhvr>
                                      <p:tavLst>
                                        <p:tav tm="0">
                                          <p:val>
                                            <p:strVal val="0-#ppt_w/2"/>
                                          </p:val>
                                        </p:tav>
                                        <p:tav tm="100000">
                                          <p:val>
                                            <p:strVal val="#ppt_x"/>
                                          </p:val>
                                        </p:tav>
                                      </p:tavLst>
                                    </p:anim>
                                    <p:anim calcmode="lin" valueType="num">
                                      <p:cBhvr additive="base">
                                        <p:cTn id="8" dur="2000" fill="hold"/>
                                        <p:tgtEl>
                                          <p:spTgt spid="552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55299">
                                            <p:txEl>
                                              <p:pRg st="0" end="0"/>
                                            </p:txEl>
                                          </p:spTgt>
                                        </p:tgtEl>
                                        <p:attrNameLst>
                                          <p:attrName>style.visibility</p:attrName>
                                        </p:attrNameLst>
                                      </p:cBhvr>
                                      <p:to>
                                        <p:strVal val="visible"/>
                                      </p:to>
                                    </p:set>
                                    <p:animEffect transition="in" filter="checkerboard(across)">
                                      <p:cBhvr>
                                        <p:cTn id="13" dur="500"/>
                                        <p:tgtEl>
                                          <p:spTgt spid="552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55299">
                                            <p:txEl>
                                              <p:pRg st="1" end="1"/>
                                            </p:txEl>
                                          </p:spTgt>
                                        </p:tgtEl>
                                        <p:attrNameLst>
                                          <p:attrName>style.visibility</p:attrName>
                                        </p:attrNameLst>
                                      </p:cBhvr>
                                      <p:to>
                                        <p:strVal val="visible"/>
                                      </p:to>
                                    </p:set>
                                    <p:animEffect transition="in" filter="checkerboard(across)">
                                      <p:cBhvr>
                                        <p:cTn id="18" dur="500"/>
                                        <p:tgtEl>
                                          <p:spTgt spid="55299">
                                            <p:txEl>
                                              <p:pRg st="1" end="1"/>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55300"/>
                                        </p:tgtEl>
                                        <p:attrNameLst>
                                          <p:attrName>style.visibility</p:attrName>
                                        </p:attrNameLst>
                                      </p:cBhvr>
                                      <p:to>
                                        <p:strVal val="visible"/>
                                      </p:to>
                                    </p:set>
                                    <p:animEffect transition="in" filter="checkerboard(across)">
                                      <p:cBhvr>
                                        <p:cTn id="21"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Grp="1" noChangeArrowheads="1"/>
          </p:cNvSpPr>
          <p:nvPr>
            <p:ph type="title"/>
          </p:nvPr>
        </p:nvSpPr>
        <p:spPr>
          <a:xfrm>
            <a:off x="762000" y="762000"/>
            <a:ext cx="3352800" cy="1143000"/>
          </a:xfrm>
        </p:spPr>
        <p:txBody>
          <a:bodyPr/>
          <a:lstStyle/>
          <a:p>
            <a:pPr eaLnBrk="1" hangingPunct="1"/>
            <a:r>
              <a:rPr lang="en-US" smtClean="0"/>
              <a:t>Accessing Archives</a:t>
            </a:r>
          </a:p>
        </p:txBody>
      </p:sp>
      <p:pic>
        <p:nvPicPr>
          <p:cNvPr id="34819" name="Picture 12" descr="ScreenHunter_08 Jan"/>
          <p:cNvPicPr>
            <a:picLocks noChangeAspect="1" noChangeArrowheads="1"/>
          </p:cNvPicPr>
          <p:nvPr/>
        </p:nvPicPr>
        <p:blipFill>
          <a:blip r:embed="rId3" cstate="print"/>
          <a:srcRect/>
          <a:stretch>
            <a:fillRect/>
          </a:stretch>
        </p:blipFill>
        <p:spPr bwMode="auto">
          <a:xfrm>
            <a:off x="5181600" y="4648200"/>
            <a:ext cx="2933700" cy="2100263"/>
          </a:xfrm>
          <a:prstGeom prst="rect">
            <a:avLst/>
          </a:prstGeom>
          <a:noFill/>
          <a:ln w="9525">
            <a:noFill/>
            <a:miter lim="800000"/>
            <a:headEnd/>
            <a:tailEnd/>
          </a:ln>
        </p:spPr>
      </p:pic>
      <p:pic>
        <p:nvPicPr>
          <p:cNvPr id="34820" name="Picture 13"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pic>
        <p:nvPicPr>
          <p:cNvPr id="34821" name="Picture 10" descr="shiur page.jpg"/>
          <p:cNvPicPr>
            <a:picLocks noChangeAspect="1"/>
          </p:cNvPicPr>
          <p:nvPr/>
        </p:nvPicPr>
        <p:blipFill>
          <a:blip r:embed="rId6" cstate="print"/>
          <a:srcRect/>
          <a:stretch>
            <a:fillRect/>
          </a:stretch>
        </p:blipFill>
        <p:spPr bwMode="auto">
          <a:xfrm>
            <a:off x="4576763" y="0"/>
            <a:ext cx="4567237" cy="6858000"/>
          </a:xfrm>
          <a:prstGeom prst="rect">
            <a:avLst/>
          </a:prstGeom>
          <a:noFill/>
          <a:ln w="9525">
            <a:noFill/>
            <a:miter lim="800000"/>
            <a:headEnd/>
            <a:tailEnd/>
          </a:ln>
        </p:spPr>
      </p:pic>
      <p:sp>
        <p:nvSpPr>
          <p:cNvPr id="34822" name="Rectangle 3"/>
          <p:cNvSpPr>
            <a:spLocks noGrp="1" noChangeArrowheads="1"/>
          </p:cNvSpPr>
          <p:nvPr>
            <p:ph type="body" idx="1"/>
          </p:nvPr>
        </p:nvSpPr>
        <p:spPr>
          <a:xfrm>
            <a:off x="762000" y="2286000"/>
            <a:ext cx="3810000" cy="4343400"/>
          </a:xfrm>
          <a:ln>
            <a:solidFill>
              <a:srgbClr val="FF0000"/>
            </a:solidFill>
          </a:ln>
        </p:spPr>
        <p:txBody>
          <a:bodyPr/>
          <a:lstStyle/>
          <a:p>
            <a:pPr eaLnBrk="1" hangingPunct="1"/>
            <a:r>
              <a:rPr lang="en-US" sz="2200" smtClean="0"/>
              <a:t>Archives are usually available within 24 hours of the shiur</a:t>
            </a:r>
          </a:p>
          <a:p>
            <a:pPr eaLnBrk="1" hangingPunct="1"/>
            <a:r>
              <a:rPr lang="en-US" sz="2200" smtClean="0"/>
              <a:t>To view the archives you must first download the WebEx player (This needs to be done only once)</a:t>
            </a:r>
          </a:p>
          <a:p>
            <a:pPr eaLnBrk="1" hangingPunct="1"/>
            <a:r>
              <a:rPr lang="en-US" sz="2200" smtClean="0"/>
              <a:t>Download the archive</a:t>
            </a:r>
          </a:p>
          <a:p>
            <a:pPr eaLnBrk="1" hangingPunct="1"/>
            <a:r>
              <a:rPr lang="en-US" sz="2200" smtClean="0"/>
              <a:t>Many shiurim have the option of downloading the shiur in WebEx format or in mp4 format</a:t>
            </a:r>
          </a:p>
        </p:txBody>
      </p:sp>
      <p:cxnSp>
        <p:nvCxnSpPr>
          <p:cNvPr id="15" name="Straight Arrow Connector 14"/>
          <p:cNvCxnSpPr/>
          <p:nvPr/>
        </p:nvCxnSpPr>
        <p:spPr>
          <a:xfrm>
            <a:off x="4038600" y="4572000"/>
            <a:ext cx="190500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48000" y="6477000"/>
            <a:ext cx="1600200" cy="76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lstStyle/>
          <a:p>
            <a:pPr eaLnBrk="1" hangingPunct="1"/>
            <a:r>
              <a:rPr lang="en-US" smtClean="0"/>
              <a:t>Accessing WebYeshiva Archives</a:t>
            </a:r>
          </a:p>
        </p:txBody>
      </p:sp>
      <p:sp>
        <p:nvSpPr>
          <p:cNvPr id="35843" name="Rectangle 3"/>
          <p:cNvSpPr>
            <a:spLocks noGrp="1" noChangeArrowheads="1"/>
          </p:cNvSpPr>
          <p:nvPr>
            <p:ph type="body" idx="1"/>
          </p:nvPr>
        </p:nvSpPr>
        <p:spPr>
          <a:xfrm>
            <a:off x="685800" y="2743200"/>
            <a:ext cx="3581400" cy="3962400"/>
          </a:xfrm>
        </p:spPr>
        <p:txBody>
          <a:bodyPr/>
          <a:lstStyle/>
          <a:p>
            <a:pPr eaLnBrk="1" hangingPunct="1"/>
            <a:r>
              <a:rPr lang="en-US" sz="2200" smtClean="0"/>
              <a:t>The archive file opens easily with the </a:t>
            </a:r>
            <a:r>
              <a:rPr lang="en-US" sz="2200" b="1" smtClean="0"/>
              <a:t>WebEx Recording Player.</a:t>
            </a:r>
          </a:p>
          <a:p>
            <a:pPr eaLnBrk="1" hangingPunct="1"/>
            <a:r>
              <a:rPr lang="en-US" sz="2200" smtClean="0"/>
              <a:t>View all of the sources, communications, and videos that took place during the actual shiur.</a:t>
            </a:r>
          </a:p>
          <a:p>
            <a:pPr eaLnBrk="1" hangingPunct="1"/>
            <a:endParaRPr lang="en-US" sz="2200" smtClean="0"/>
          </a:p>
          <a:p>
            <a:pPr lvl="1" eaLnBrk="1" hangingPunct="1"/>
            <a:endParaRPr lang="en-US" sz="2000" smtClean="0"/>
          </a:p>
          <a:p>
            <a:pPr lvl="1" eaLnBrk="1" hangingPunct="1"/>
            <a:endParaRPr lang="en-US" smtClean="0"/>
          </a:p>
          <a:p>
            <a:pPr lvl="1" eaLnBrk="1" hangingPunct="1"/>
            <a:endParaRPr lang="en-US" smtClean="0"/>
          </a:p>
        </p:txBody>
      </p:sp>
      <p:pic>
        <p:nvPicPr>
          <p:cNvPr id="35844" name="Picture 11" descr="ScreenHunter_09 Jan"/>
          <p:cNvPicPr>
            <a:picLocks noChangeAspect="1" noChangeArrowheads="1"/>
          </p:cNvPicPr>
          <p:nvPr/>
        </p:nvPicPr>
        <p:blipFill>
          <a:blip r:embed="rId3" cstate="print"/>
          <a:srcRect/>
          <a:stretch>
            <a:fillRect/>
          </a:stretch>
        </p:blipFill>
        <p:spPr bwMode="auto">
          <a:xfrm>
            <a:off x="4267200" y="2286000"/>
            <a:ext cx="4876800" cy="4240213"/>
          </a:xfrm>
          <a:prstGeom prst="rect">
            <a:avLst/>
          </a:prstGeom>
          <a:noFill/>
          <a:ln w="9525">
            <a:noFill/>
            <a:miter lim="800000"/>
            <a:headEnd/>
            <a:tailEnd/>
          </a:ln>
        </p:spPr>
      </p:pic>
      <p:pic>
        <p:nvPicPr>
          <p:cNvPr id="35845" name="Picture 12"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p:txBody>
          <a:bodyPr/>
          <a:lstStyle/>
          <a:p>
            <a:pPr eaLnBrk="1" hangingPunct="1"/>
            <a:r>
              <a:rPr lang="en-US" smtClean="0"/>
              <a:t>WebYeshiva- A New Type of Learning Experience</a:t>
            </a:r>
          </a:p>
        </p:txBody>
      </p:sp>
      <p:sp>
        <p:nvSpPr>
          <p:cNvPr id="67587" name="Rectangle 3"/>
          <p:cNvSpPr>
            <a:spLocks noGrp="1" noChangeArrowheads="1"/>
          </p:cNvSpPr>
          <p:nvPr>
            <p:ph type="body" idx="1"/>
          </p:nvPr>
        </p:nvSpPr>
        <p:spPr>
          <a:xfrm>
            <a:off x="838200" y="2362200"/>
            <a:ext cx="6477000" cy="1219200"/>
          </a:xfrm>
        </p:spPr>
        <p:txBody>
          <a:bodyPr/>
          <a:lstStyle/>
          <a:p>
            <a:pPr eaLnBrk="1" hangingPunct="1">
              <a:lnSpc>
                <a:spcPct val="90000"/>
              </a:lnSpc>
            </a:pPr>
            <a:r>
              <a:rPr lang="en-US" sz="2000" dirty="0" smtClean="0"/>
              <a:t>In just a few minutes, you can take advantage of this advanced, easy-to-use </a:t>
            </a:r>
            <a:r>
              <a:rPr lang="en-US" sz="2000" dirty="0" smtClean="0"/>
              <a:t>learning experience</a:t>
            </a:r>
            <a:r>
              <a:rPr lang="en-US" sz="2000" dirty="0" smtClean="0"/>
              <a:t>!</a:t>
            </a:r>
          </a:p>
        </p:txBody>
      </p:sp>
      <p:pic>
        <p:nvPicPr>
          <p:cNvPr id="67590" name="Picture 6" descr="ScreenHunter_07 Jan"/>
          <p:cNvPicPr>
            <a:picLocks noChangeAspect="1" noChangeArrowheads="1"/>
          </p:cNvPicPr>
          <p:nvPr/>
        </p:nvPicPr>
        <p:blipFill>
          <a:blip r:embed="rId3" cstate="print"/>
          <a:srcRect/>
          <a:stretch>
            <a:fillRect/>
          </a:stretch>
        </p:blipFill>
        <p:spPr bwMode="auto">
          <a:xfrm>
            <a:off x="1752600" y="3352800"/>
            <a:ext cx="5467350" cy="3160713"/>
          </a:xfrm>
          <a:prstGeom prst="rect">
            <a:avLst/>
          </a:prstGeom>
          <a:noFill/>
          <a:ln w="9525">
            <a:noFill/>
            <a:miter lim="800000"/>
            <a:headEnd/>
            <a:tailEnd/>
          </a:ln>
        </p:spPr>
      </p:pic>
      <p:pic>
        <p:nvPicPr>
          <p:cNvPr id="4101" name="Picture 9"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checkerboard(down)">
                                      <p:cBhvr>
                                        <p:cTn id="7" dur="2000"/>
                                        <p:tgtEl>
                                          <p:spTgt spid="67587">
                                            <p:txEl>
                                              <p:pRg st="0" end="0"/>
                                            </p:txEl>
                                          </p:spTgt>
                                        </p:tgtEl>
                                      </p:cBhvr>
                                    </p:animEffect>
                                  </p:childTnLst>
                                </p:cTn>
                              </p:par>
                              <p:par>
                                <p:cTn id="8" presetID="5" presetClass="entr" presetSubtype="5" fill="hold" nodeType="withEffect">
                                  <p:stCondLst>
                                    <p:cond delay="0"/>
                                  </p:stCondLst>
                                  <p:childTnLst>
                                    <p:set>
                                      <p:cBhvr>
                                        <p:cTn id="9" dur="1" fill="hold">
                                          <p:stCondLst>
                                            <p:cond delay="0"/>
                                          </p:stCondLst>
                                        </p:cTn>
                                        <p:tgtEl>
                                          <p:spTgt spid="67590"/>
                                        </p:tgtEl>
                                        <p:attrNameLst>
                                          <p:attrName>style.visibility</p:attrName>
                                        </p:attrNameLst>
                                      </p:cBhvr>
                                      <p:to>
                                        <p:strVal val="visible"/>
                                      </p:to>
                                    </p:set>
                                    <p:animEffect transition="in" filter="checkerboard(down)">
                                      <p:cBhvr>
                                        <p:cTn id="10" dur="20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link="rId3" cstate="print"/>
          <a:srcRect/>
          <a:tile tx="0" ty="0" sx="100000" sy="100000" flip="none" algn="tl"/>
        </a:blipFill>
        <a:effectLst/>
      </p:bgPr>
    </p:bg>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n-US" smtClean="0"/>
              <a:t>For More Information…</a:t>
            </a:r>
          </a:p>
        </p:txBody>
      </p:sp>
      <p:sp>
        <p:nvSpPr>
          <p:cNvPr id="37891" name="Rectangle 3"/>
          <p:cNvSpPr>
            <a:spLocks noGrp="1" noChangeArrowheads="1"/>
          </p:cNvSpPr>
          <p:nvPr>
            <p:ph type="body" idx="1"/>
          </p:nvPr>
        </p:nvSpPr>
        <p:spPr>
          <a:xfrm>
            <a:off x="0" y="2286000"/>
            <a:ext cx="9144000" cy="4572000"/>
          </a:xfrm>
        </p:spPr>
        <p:txBody>
          <a:bodyPr/>
          <a:lstStyle/>
          <a:p>
            <a:pPr lvl="1" algn="ctr" eaLnBrk="1" hangingPunct="1">
              <a:buFontTx/>
              <a:buNone/>
            </a:pPr>
            <a:r>
              <a:rPr lang="en-US" sz="3200" smtClean="0">
                <a:hlinkClick r:id="rId4"/>
              </a:rPr>
              <a:t>www.webyeshiva.org</a:t>
            </a:r>
            <a:endParaRPr lang="en-US" sz="3200" smtClean="0"/>
          </a:p>
          <a:p>
            <a:pPr lvl="1" algn="ctr" eaLnBrk="1" hangingPunct="1">
              <a:buFontTx/>
              <a:buNone/>
            </a:pPr>
            <a:endParaRPr lang="en-US" sz="3200" smtClean="0"/>
          </a:p>
          <a:p>
            <a:pPr lvl="1" algn="ctr" eaLnBrk="1" hangingPunct="1">
              <a:buFontTx/>
              <a:buNone/>
            </a:pPr>
            <a:endParaRPr lang="en-US" sz="3200" smtClean="0"/>
          </a:p>
          <a:p>
            <a:pPr lvl="1" algn="ctr" eaLnBrk="1" hangingPunct="1">
              <a:buFontTx/>
              <a:buNone/>
            </a:pPr>
            <a:endParaRPr lang="en-US" sz="3200" smtClean="0"/>
          </a:p>
          <a:p>
            <a:pPr lvl="1" algn="ctr" eaLnBrk="1" hangingPunct="1">
              <a:buFontTx/>
              <a:buNone/>
            </a:pPr>
            <a:endParaRPr lang="en-US" sz="3200" smtClean="0"/>
          </a:p>
        </p:txBody>
      </p:sp>
      <p:sp>
        <p:nvSpPr>
          <p:cNvPr id="37892" name="Rectangle 7"/>
          <p:cNvSpPr>
            <a:spLocks noChangeArrowheads="1"/>
          </p:cNvSpPr>
          <p:nvPr/>
        </p:nvSpPr>
        <p:spPr bwMode="auto">
          <a:xfrm>
            <a:off x="4448175" y="0"/>
            <a:ext cx="247650" cy="915988"/>
          </a:xfrm>
          <a:prstGeom prst="rect">
            <a:avLst/>
          </a:prstGeom>
          <a:noFill/>
          <a:ln w="9525">
            <a:noFill/>
            <a:miter lim="800000"/>
            <a:headEnd/>
            <a:tailEnd/>
          </a:ln>
        </p:spPr>
        <p:txBody>
          <a:bodyPr wrap="none" anchor="ctr">
            <a:spAutoFit/>
          </a:bodyPr>
          <a:lstStyle/>
          <a:p>
            <a:pPr algn="ctr"/>
            <a:r>
              <a:rPr lang="en-US" i="1"/>
              <a:t/>
            </a:r>
            <a:br>
              <a:rPr lang="en-US" i="1"/>
            </a:br>
            <a:r>
              <a:rPr lang="en-US"/>
              <a:t> </a:t>
            </a:r>
            <a:br>
              <a:rPr lang="en-US"/>
            </a:br>
            <a:endParaRPr lang="en-US"/>
          </a:p>
        </p:txBody>
      </p:sp>
      <p:pic>
        <p:nvPicPr>
          <p:cNvPr id="37893" name="Picture 8" descr="ScreenHunter_25 Jan"/>
          <p:cNvPicPr>
            <a:picLocks noChangeAspect="1" noChangeArrowheads="1"/>
          </p:cNvPicPr>
          <p:nvPr/>
        </p:nvPicPr>
        <p:blipFill>
          <a:blip r:embed="rId5" cstate="print"/>
          <a:srcRect/>
          <a:stretch>
            <a:fillRect/>
          </a:stretch>
        </p:blipFill>
        <p:spPr bwMode="auto">
          <a:xfrm>
            <a:off x="2971800" y="3138488"/>
            <a:ext cx="3505200" cy="2119312"/>
          </a:xfrm>
          <a:prstGeom prst="rect">
            <a:avLst/>
          </a:prstGeom>
          <a:noFill/>
          <a:ln w="9525">
            <a:noFill/>
            <a:miter lim="800000"/>
            <a:headEnd/>
            <a:tailEnd/>
          </a:ln>
        </p:spPr>
      </p:pic>
      <p:pic>
        <p:nvPicPr>
          <p:cNvPr id="37894" name="Picture 10" descr="Home">
            <a:hlinkClick r:id="rId4" tooltip="WebYeshiva.org - Rabbi Chaim Brovender Rosh Yeshiva"/>
          </p:cNvPr>
          <p:cNvPicPr>
            <a:picLocks noChangeAspect="1" noChangeArrowheads="1"/>
          </p:cNvPicPr>
          <p:nvPr/>
        </p:nvPicPr>
        <p:blipFill>
          <a:blip r:embed="rId6"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eaLnBrk="1" hangingPunct="1"/>
            <a:r>
              <a:rPr lang="en-US" smtClean="0"/>
              <a:t>For Technical Support…</a:t>
            </a:r>
          </a:p>
        </p:txBody>
      </p:sp>
      <p:sp>
        <p:nvSpPr>
          <p:cNvPr id="38915" name="Rectangle 3"/>
          <p:cNvSpPr>
            <a:spLocks noGrp="1" noChangeArrowheads="1"/>
          </p:cNvSpPr>
          <p:nvPr>
            <p:ph type="body" idx="1"/>
          </p:nvPr>
        </p:nvSpPr>
        <p:spPr>
          <a:xfrm>
            <a:off x="304800" y="2438400"/>
            <a:ext cx="8534400" cy="3724275"/>
          </a:xfrm>
        </p:spPr>
        <p:txBody>
          <a:bodyPr/>
          <a:lstStyle/>
          <a:p>
            <a:pPr lvl="1" algn="ctr" eaLnBrk="1" hangingPunct="1">
              <a:buFontTx/>
              <a:buNone/>
            </a:pPr>
            <a:r>
              <a:rPr lang="en-US" sz="3200" smtClean="0"/>
              <a:t>24/6 TECH SUPPORT</a:t>
            </a:r>
          </a:p>
          <a:p>
            <a:pPr lvl="1" algn="ctr" eaLnBrk="1" hangingPunct="1">
              <a:buFontTx/>
              <a:buNone/>
            </a:pPr>
            <a:r>
              <a:rPr lang="en-US" sz="3200" smtClean="0"/>
              <a:t>U.S. 1-212-920-8844 · Israel (0)3-900-3015  support@webyeshiva.org</a:t>
            </a:r>
          </a:p>
          <a:p>
            <a:pPr lvl="1" algn="ctr" eaLnBrk="1" hangingPunct="1">
              <a:buFontTx/>
              <a:buNone/>
            </a:pPr>
            <a:endParaRPr lang="en-US" sz="3200" smtClean="0"/>
          </a:p>
        </p:txBody>
      </p:sp>
      <p:sp>
        <p:nvSpPr>
          <p:cNvPr id="38916" name="Rectangle 4"/>
          <p:cNvSpPr>
            <a:spLocks noChangeArrowheads="1"/>
          </p:cNvSpPr>
          <p:nvPr/>
        </p:nvSpPr>
        <p:spPr bwMode="auto">
          <a:xfrm>
            <a:off x="4448175" y="0"/>
            <a:ext cx="247650" cy="915988"/>
          </a:xfrm>
          <a:prstGeom prst="rect">
            <a:avLst/>
          </a:prstGeom>
          <a:noFill/>
          <a:ln w="9525">
            <a:noFill/>
            <a:miter lim="800000"/>
            <a:headEnd/>
            <a:tailEnd/>
          </a:ln>
        </p:spPr>
        <p:txBody>
          <a:bodyPr wrap="none" anchor="ctr">
            <a:spAutoFit/>
          </a:bodyPr>
          <a:lstStyle/>
          <a:p>
            <a:pPr algn="ctr"/>
            <a:r>
              <a:rPr lang="en-US" i="1"/>
              <a:t/>
            </a:r>
            <a:br>
              <a:rPr lang="en-US" i="1"/>
            </a:br>
            <a:r>
              <a:rPr lang="en-US"/>
              <a:t> </a:t>
            </a:r>
            <a:br>
              <a:rPr lang="en-US"/>
            </a:br>
            <a:endParaRPr lang="en-US"/>
          </a:p>
        </p:txBody>
      </p:sp>
      <p:pic>
        <p:nvPicPr>
          <p:cNvPr id="38917" name="Picture 7"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computer.jpg"/>
          <p:cNvPicPr>
            <a:picLocks noChangeAspect="1"/>
          </p:cNvPicPr>
          <p:nvPr/>
        </p:nvPicPr>
        <p:blipFill>
          <a:blip r:embed="rId2" cstate="print"/>
          <a:srcRect/>
          <a:stretch>
            <a:fillRect/>
          </a:stretch>
        </p:blipFill>
        <p:spPr bwMode="auto">
          <a:xfrm>
            <a:off x="6553200" y="2362200"/>
            <a:ext cx="1752600" cy="1600200"/>
          </a:xfrm>
          <a:prstGeom prst="rect">
            <a:avLst/>
          </a:prstGeom>
          <a:noFill/>
          <a:ln w="9525">
            <a:noFill/>
            <a:miter lim="800000"/>
            <a:headEnd/>
            <a:tailEnd/>
          </a:ln>
        </p:spPr>
      </p:pic>
      <p:sp>
        <p:nvSpPr>
          <p:cNvPr id="5123" name="Rectangle 1"/>
          <p:cNvSpPr>
            <a:spLocks noChangeArrowheads="1"/>
          </p:cNvSpPr>
          <p:nvPr/>
        </p:nvSpPr>
        <p:spPr bwMode="auto">
          <a:xfrm>
            <a:off x="838200" y="2241550"/>
            <a:ext cx="8077200" cy="4662815"/>
          </a:xfrm>
          <a:prstGeom prst="rect">
            <a:avLst/>
          </a:prstGeom>
          <a:noFill/>
          <a:ln w="9525">
            <a:noFill/>
            <a:miter lim="800000"/>
            <a:headEnd/>
            <a:tailEnd/>
          </a:ln>
        </p:spPr>
        <p:txBody>
          <a:bodyPr>
            <a:spAutoFit/>
          </a:bodyPr>
          <a:lstStyle/>
          <a:p>
            <a:pPr eaLnBrk="0" hangingPunct="0">
              <a:lnSpc>
                <a:spcPct val="150000"/>
              </a:lnSpc>
              <a:tabLst>
                <a:tab pos="457200" algn="l"/>
                <a:tab pos="5486400" algn="r"/>
              </a:tabLst>
            </a:pPr>
            <a:r>
              <a:rPr lang="en-US" sz="1600" dirty="0">
                <a:cs typeface="Times New Roman" pitchFamily="18" charset="0"/>
              </a:rPr>
              <a:t>To participate in a WebYeshiva.org class, you will need:</a:t>
            </a:r>
          </a:p>
          <a:p>
            <a:pPr eaLnBrk="0" hangingPunct="0">
              <a:lnSpc>
                <a:spcPct val="150000"/>
              </a:lnSpc>
              <a:buFont typeface="Arial" charset="0"/>
              <a:buChar char="•"/>
              <a:tabLst>
                <a:tab pos="457200" algn="l"/>
                <a:tab pos="5486400" algn="r"/>
              </a:tabLst>
            </a:pPr>
            <a:r>
              <a:rPr lang="en-US" sz="1400" dirty="0">
                <a:cs typeface="Times New Roman" pitchFamily="18" charset="0"/>
              </a:rPr>
              <a:t>A computer  </a:t>
            </a:r>
            <a:r>
              <a:rPr lang="en-US" sz="1400" dirty="0" smtClean="0">
                <a:cs typeface="Times New Roman" pitchFamily="18" charset="0"/>
              </a:rPr>
              <a:t>with speakers..</a:t>
            </a:r>
            <a:endParaRPr lang="en-US" sz="1400" dirty="0">
              <a:cs typeface="Times New Roman" pitchFamily="18" charset="0"/>
            </a:endParaRPr>
          </a:p>
          <a:p>
            <a:pPr eaLnBrk="0" hangingPunct="0">
              <a:lnSpc>
                <a:spcPct val="150000"/>
              </a:lnSpc>
              <a:buFont typeface="Arial" charset="0"/>
              <a:buChar char="•"/>
              <a:tabLst>
                <a:tab pos="457200" algn="l"/>
                <a:tab pos="5486400" algn="r"/>
              </a:tabLst>
            </a:pPr>
            <a:r>
              <a:rPr lang="en-US" sz="1400" dirty="0">
                <a:cs typeface="Times New Roman" pitchFamily="18" charset="0"/>
              </a:rPr>
              <a:t>A high speed internet connection (DSL, ADSL, Cable, Fiber Optics</a:t>
            </a:r>
            <a:r>
              <a:rPr lang="en-US" sz="1400" dirty="0" smtClean="0">
                <a:cs typeface="Times New Roman" pitchFamily="18" charset="0"/>
              </a:rPr>
              <a:t>).</a:t>
            </a:r>
          </a:p>
          <a:p>
            <a:pPr eaLnBrk="0" hangingPunct="0">
              <a:lnSpc>
                <a:spcPct val="150000"/>
              </a:lnSpc>
              <a:buFont typeface="Arial" charset="0"/>
              <a:buChar char="•"/>
              <a:tabLst>
                <a:tab pos="457200" algn="l"/>
                <a:tab pos="5486400" algn="r"/>
              </a:tabLst>
            </a:pPr>
            <a:r>
              <a:rPr lang="en-US" sz="1400" dirty="0" smtClean="0">
                <a:cs typeface="Times New Roman" pitchFamily="18" charset="0"/>
              </a:rPr>
              <a:t>If you would like to be seen during class, a webcam is needed</a:t>
            </a:r>
          </a:p>
          <a:p>
            <a:pPr eaLnBrk="0" hangingPunct="0">
              <a:lnSpc>
                <a:spcPct val="150000"/>
              </a:lnSpc>
              <a:buFont typeface="Arial" charset="0"/>
              <a:buChar char="•"/>
              <a:tabLst>
                <a:tab pos="457200" algn="l"/>
                <a:tab pos="5486400" algn="r"/>
              </a:tabLst>
            </a:pPr>
            <a:r>
              <a:rPr lang="en-US" sz="1400" dirty="0" smtClean="0">
                <a:cs typeface="Times New Roman" pitchFamily="18" charset="0"/>
              </a:rPr>
              <a:t>If you would like to talk during class, and not just chat </a:t>
            </a:r>
            <a:r>
              <a:rPr lang="en-US" sz="1400" dirty="0">
                <a:cs typeface="Times New Roman" pitchFamily="18" charset="0"/>
              </a:rPr>
              <a:t>i</a:t>
            </a:r>
            <a:r>
              <a:rPr lang="en-US" sz="1400" dirty="0" smtClean="0">
                <a:cs typeface="Times New Roman" pitchFamily="18" charset="0"/>
              </a:rPr>
              <a:t>ts important  you have a high quality </a:t>
            </a:r>
            <a:r>
              <a:rPr lang="en-US" sz="1400" dirty="0" err="1" smtClean="0">
                <a:cs typeface="Times New Roman" pitchFamily="18" charset="0"/>
              </a:rPr>
              <a:t>mic</a:t>
            </a:r>
            <a:r>
              <a:rPr lang="en-US" sz="1400" dirty="0" smtClean="0">
                <a:cs typeface="Times New Roman" pitchFamily="18" charset="0"/>
              </a:rPr>
              <a:t> </a:t>
            </a:r>
          </a:p>
          <a:p>
            <a:pPr eaLnBrk="0" hangingPunct="0">
              <a:lnSpc>
                <a:spcPct val="150000"/>
              </a:lnSpc>
              <a:tabLst>
                <a:tab pos="457200" algn="l"/>
                <a:tab pos="5486400" algn="r"/>
              </a:tabLst>
            </a:pPr>
            <a:r>
              <a:rPr lang="en-US" sz="1400" dirty="0">
                <a:cs typeface="Times New Roman" pitchFamily="18" charset="0"/>
              </a:rPr>
              <a:t>t</a:t>
            </a:r>
            <a:r>
              <a:rPr lang="en-US" sz="1400" dirty="0" smtClean="0">
                <a:cs typeface="Times New Roman" pitchFamily="18" charset="0"/>
              </a:rPr>
              <a:t>hat has noise cancellation. </a:t>
            </a:r>
            <a:endParaRPr lang="en-US" sz="1400" dirty="0">
              <a:cs typeface="Times New Roman" pitchFamily="18" charset="0"/>
            </a:endParaRPr>
          </a:p>
          <a:p>
            <a:pPr eaLnBrk="0" hangingPunct="0">
              <a:lnSpc>
                <a:spcPct val="150000"/>
              </a:lnSpc>
              <a:tabLst>
                <a:tab pos="457200" algn="l"/>
                <a:tab pos="5486400" algn="r"/>
              </a:tabLst>
            </a:pPr>
            <a:r>
              <a:rPr lang="en-US" sz="1400" dirty="0">
                <a:cs typeface="Times New Roman" pitchFamily="18" charset="0"/>
              </a:rPr>
              <a:t>The minimal upload speed needed is 0.250 </a:t>
            </a:r>
            <a:r>
              <a:rPr lang="en-US" sz="1400" dirty="0" err="1">
                <a:cs typeface="Times New Roman" pitchFamily="18" charset="0"/>
              </a:rPr>
              <a:t>mb</a:t>
            </a:r>
            <a:r>
              <a:rPr lang="en-US" sz="1400" dirty="0">
                <a:cs typeface="Times New Roman" pitchFamily="18" charset="0"/>
              </a:rPr>
              <a:t>/s (sometimes written as 250 kb/s). Ideal </a:t>
            </a:r>
            <a:r>
              <a:rPr lang="en-US" sz="1400" dirty="0" smtClean="0">
                <a:cs typeface="Times New Roman" pitchFamily="18" charset="0"/>
              </a:rPr>
              <a:t>speed  </a:t>
            </a:r>
            <a:r>
              <a:rPr lang="en-US" sz="1400" dirty="0">
                <a:cs typeface="Times New Roman" pitchFamily="18" charset="0"/>
              </a:rPr>
              <a:t>is at least .500 </a:t>
            </a:r>
            <a:r>
              <a:rPr lang="en-US" sz="1400" dirty="0" err="1">
                <a:cs typeface="Times New Roman" pitchFamily="18" charset="0"/>
              </a:rPr>
              <a:t>mb</a:t>
            </a:r>
            <a:r>
              <a:rPr lang="en-US" sz="1400" dirty="0">
                <a:cs typeface="Times New Roman" pitchFamily="18" charset="0"/>
              </a:rPr>
              <a:t>/s (500 kb/s).  You can check your speed with your provider, or you can do your own speed check at </a:t>
            </a:r>
            <a:r>
              <a:rPr lang="en-US" sz="1400" dirty="0">
                <a:cs typeface="Times New Roman" pitchFamily="18" charset="0"/>
                <a:hlinkClick r:id="rId3"/>
              </a:rPr>
              <a:t>http://www.speedtest.net</a:t>
            </a:r>
            <a:r>
              <a:rPr lang="en-US" sz="1400" dirty="0">
                <a:cs typeface="Times New Roman" pitchFamily="18" charset="0"/>
              </a:rPr>
              <a:t>.</a:t>
            </a:r>
          </a:p>
          <a:p>
            <a:pPr eaLnBrk="0" hangingPunct="0">
              <a:lnSpc>
                <a:spcPct val="150000"/>
              </a:lnSpc>
              <a:buFont typeface="Arial" charset="0"/>
              <a:buChar char="•"/>
              <a:tabLst>
                <a:tab pos="457200" algn="l"/>
                <a:tab pos="5486400" algn="r"/>
              </a:tabLst>
            </a:pPr>
            <a:r>
              <a:rPr lang="en-US" sz="1000" dirty="0" smtClean="0"/>
              <a:t>I</a:t>
            </a:r>
            <a:r>
              <a:rPr lang="en-US" sz="1400" dirty="0" smtClean="0">
                <a:cs typeface="Times New Roman" pitchFamily="18" charset="0"/>
              </a:rPr>
              <a:t> </a:t>
            </a:r>
            <a:r>
              <a:rPr lang="en-US" sz="1400" dirty="0">
                <a:cs typeface="Times New Roman" pitchFamily="18" charset="0"/>
              </a:rPr>
              <a:t>Before logging on to an online class at WebYeshiva.org, exit any games and other non-essential programs, including instant messaging, instant email notifications, etc. </a:t>
            </a:r>
          </a:p>
          <a:p>
            <a:pPr eaLnBrk="0" hangingPunct="0">
              <a:lnSpc>
                <a:spcPct val="150000"/>
              </a:lnSpc>
              <a:buFont typeface="Arial" charset="0"/>
              <a:buChar char="•"/>
              <a:tabLst>
                <a:tab pos="457200" algn="l"/>
                <a:tab pos="5486400" algn="r"/>
              </a:tabLst>
            </a:pPr>
            <a:r>
              <a:rPr lang="en-US" sz="1400" b="1" u="sng" dirty="0">
                <a:cs typeface="Times New Roman" pitchFamily="18" charset="0"/>
              </a:rPr>
              <a:t>It is especially important to log off Skype </a:t>
            </a:r>
            <a:r>
              <a:rPr lang="en-US" sz="1400" dirty="0">
                <a:cs typeface="Times New Roman" pitchFamily="18" charset="0"/>
              </a:rPr>
              <a:t>before logging in to a class, as the Skype has control of your webcam and VoIP, and can interfere with WebEx (the online classroom provider).</a:t>
            </a:r>
          </a:p>
          <a:p>
            <a:pPr eaLnBrk="0" hangingPunct="0">
              <a:lnSpc>
                <a:spcPct val="150000"/>
              </a:lnSpc>
              <a:buFont typeface="Arial" charset="0"/>
              <a:buChar char="•"/>
              <a:tabLst>
                <a:tab pos="457200" algn="l"/>
                <a:tab pos="5486400" algn="r"/>
              </a:tabLst>
            </a:pPr>
            <a:r>
              <a:rPr lang="en-US" sz="1400" dirty="0" smtClean="0">
                <a:cs typeface="Times New Roman" pitchFamily="18" charset="0"/>
              </a:rPr>
              <a:t>Recommended </a:t>
            </a:r>
            <a:r>
              <a:rPr lang="en-US" sz="1400" dirty="0">
                <a:cs typeface="Times New Roman" pitchFamily="18" charset="0"/>
              </a:rPr>
              <a:t>browsers: Explorer or Firefox for Windows, Safari for Mac.</a:t>
            </a:r>
          </a:p>
        </p:txBody>
      </p:sp>
      <p:sp>
        <p:nvSpPr>
          <p:cNvPr id="3" name="AutoShape 2"/>
          <p:cNvSpPr txBox="1">
            <a:spLocks noChangeArrowheads="1"/>
          </p:cNvSpPr>
          <p:nvPr/>
        </p:nvSpPr>
        <p:spPr>
          <a:xfrm>
            <a:off x="990600" y="1066800"/>
            <a:ext cx="7848600" cy="762000"/>
          </a:xfrm>
          <a:prstGeom prst="roundRect">
            <a:avLst>
              <a:gd name="adj" fmla="val 21667"/>
            </a:avLst>
          </a:prstGeom>
        </p:spPr>
        <p:txBody>
          <a:bodyPr/>
          <a:lstStyle/>
          <a:p>
            <a:pPr>
              <a:lnSpc>
                <a:spcPct val="90000"/>
              </a:lnSpc>
              <a:defRPr/>
            </a:pPr>
            <a:r>
              <a:rPr lang="en-US" sz="3200" b="1" kern="0" dirty="0">
                <a:solidFill>
                  <a:schemeClr val="tx2"/>
                </a:solidFill>
                <a:latin typeface="+mj-lt"/>
                <a:ea typeface="+mj-ea"/>
                <a:cs typeface="+mj-cs"/>
              </a:rPr>
              <a:t>Basic Requirements for the </a:t>
            </a:r>
            <a:r>
              <a:rPr lang="en-US" sz="3200" b="1" kern="0" dirty="0" smtClean="0">
                <a:solidFill>
                  <a:schemeClr val="tx2"/>
                </a:solidFill>
                <a:latin typeface="+mj-lt"/>
                <a:ea typeface="+mj-ea"/>
                <a:cs typeface="+mj-cs"/>
              </a:rPr>
              <a:t>System </a:t>
            </a:r>
            <a:endParaRPr lang="en-US" sz="3200" b="1" kern="0" dirty="0">
              <a:solidFill>
                <a:schemeClr val="tx2"/>
              </a:solidFill>
              <a:latin typeface="+mj-lt"/>
              <a:ea typeface="+mj-ea"/>
              <a:cs typeface="+mj-cs"/>
            </a:endParaRPr>
          </a:p>
        </p:txBody>
      </p:sp>
      <p:pic>
        <p:nvPicPr>
          <p:cNvPr id="5125" name="Picture 4"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descr="wy main page.jpg"/>
          <p:cNvPicPr>
            <a:picLocks noChangeAspect="1"/>
          </p:cNvPicPr>
          <p:nvPr/>
        </p:nvPicPr>
        <p:blipFill>
          <a:blip r:embed="rId3" cstate="print"/>
          <a:srcRect/>
          <a:stretch>
            <a:fillRect/>
          </a:stretch>
        </p:blipFill>
        <p:spPr bwMode="auto">
          <a:xfrm>
            <a:off x="2057400" y="2057400"/>
            <a:ext cx="5791200" cy="4525963"/>
          </a:xfrm>
          <a:prstGeom prst="rect">
            <a:avLst/>
          </a:prstGeom>
          <a:noFill/>
          <a:ln w="9525">
            <a:noFill/>
            <a:miter lim="800000"/>
            <a:headEnd/>
            <a:tailEnd/>
          </a:ln>
        </p:spPr>
      </p:pic>
      <p:sp>
        <p:nvSpPr>
          <p:cNvPr id="6147" name="AutoShape 2"/>
          <p:cNvSpPr>
            <a:spLocks noGrp="1" noChangeArrowheads="1"/>
          </p:cNvSpPr>
          <p:nvPr>
            <p:ph type="title"/>
          </p:nvPr>
        </p:nvSpPr>
        <p:spPr>
          <a:xfrm>
            <a:off x="0" y="228600"/>
            <a:ext cx="7772400" cy="1828800"/>
          </a:xfrm>
        </p:spPr>
        <p:txBody>
          <a:bodyPr/>
          <a:lstStyle/>
          <a:p>
            <a:pPr algn="ctr" eaLnBrk="1" hangingPunct="1"/>
            <a:r>
              <a:rPr lang="en-US" sz="2400" dirty="0" smtClean="0"/>
              <a:t>First, please register for WebYeshiva which is a very quick process. Go to </a:t>
            </a:r>
            <a:r>
              <a:rPr lang="en-US" sz="2400" dirty="0" smtClean="0">
                <a:hlinkClick r:id="rId4"/>
              </a:rPr>
              <a:t>www.webyeshiva.org</a:t>
            </a:r>
            <a:r>
              <a:rPr lang="en-US" sz="2400" dirty="0" smtClean="0"/>
              <a:t> and click on Register Now.</a:t>
            </a:r>
            <a:br>
              <a:rPr lang="en-US" sz="2400" dirty="0" smtClean="0"/>
            </a:br>
            <a:endParaRPr lang="en-US" sz="2400" dirty="0" smtClean="0"/>
          </a:p>
        </p:txBody>
      </p:sp>
      <p:sp>
        <p:nvSpPr>
          <p:cNvPr id="81923" name="Rectangle 3"/>
          <p:cNvSpPr>
            <a:spLocks noGrp="1" noChangeArrowheads="1"/>
          </p:cNvSpPr>
          <p:nvPr>
            <p:ph type="body" idx="1"/>
          </p:nvPr>
        </p:nvSpPr>
        <p:spPr>
          <a:xfrm>
            <a:off x="1371600" y="4038600"/>
            <a:ext cx="7235825" cy="676275"/>
          </a:xfrm>
        </p:spPr>
        <p:txBody>
          <a:bodyPr/>
          <a:lstStyle/>
          <a:p>
            <a:pPr eaLnBrk="1" hangingPunct="1">
              <a:buFont typeface="Wingdings" pitchFamily="2" charset="2"/>
              <a:buNone/>
            </a:pPr>
            <a:endParaRPr lang="en-US" smtClean="0"/>
          </a:p>
        </p:txBody>
      </p:sp>
      <p:sp>
        <p:nvSpPr>
          <p:cNvPr id="6149" name="Line 6"/>
          <p:cNvSpPr>
            <a:spLocks noChangeShapeType="1"/>
          </p:cNvSpPr>
          <p:nvPr/>
        </p:nvSpPr>
        <p:spPr bwMode="auto">
          <a:xfrm flipH="1" flipV="1">
            <a:off x="13182600" y="3048000"/>
            <a:ext cx="2057400" cy="457200"/>
          </a:xfrm>
          <a:prstGeom prst="line">
            <a:avLst/>
          </a:prstGeom>
          <a:noFill/>
          <a:ln w="19050">
            <a:solidFill>
              <a:srgbClr val="FF0000"/>
            </a:solidFill>
            <a:prstDash val="lgDash"/>
            <a:round/>
            <a:headEnd/>
            <a:tailEnd type="triangle" w="med" len="med"/>
          </a:ln>
        </p:spPr>
        <p:txBody>
          <a:bodyPr/>
          <a:lstStyle/>
          <a:p>
            <a:endParaRPr lang="en-US"/>
          </a:p>
        </p:txBody>
      </p:sp>
      <p:sp>
        <p:nvSpPr>
          <p:cNvPr id="6150" name="Text Box 7"/>
          <p:cNvSpPr txBox="1">
            <a:spLocks noChangeArrowheads="1"/>
          </p:cNvSpPr>
          <p:nvPr/>
        </p:nvSpPr>
        <p:spPr bwMode="auto">
          <a:xfrm rot="970749">
            <a:off x="13411200" y="3048000"/>
            <a:ext cx="3032125" cy="366713"/>
          </a:xfrm>
          <a:prstGeom prst="rect">
            <a:avLst/>
          </a:prstGeom>
          <a:noFill/>
          <a:ln w="9525">
            <a:noFill/>
            <a:miter lim="800000"/>
            <a:headEnd/>
            <a:tailEnd/>
          </a:ln>
        </p:spPr>
        <p:txBody>
          <a:bodyPr>
            <a:spAutoFit/>
          </a:bodyPr>
          <a:lstStyle/>
          <a:p>
            <a:pPr>
              <a:spcBef>
                <a:spcPct val="50000"/>
              </a:spcBef>
            </a:pPr>
            <a:r>
              <a:rPr lang="en-US"/>
              <a:t>Edit Profile</a:t>
            </a:r>
          </a:p>
        </p:txBody>
      </p:sp>
      <p:cxnSp>
        <p:nvCxnSpPr>
          <p:cNvPr id="22" name="Straight Arrow Connector 21"/>
          <p:cNvCxnSpPr/>
          <p:nvPr/>
        </p:nvCxnSpPr>
        <p:spPr>
          <a:xfrm>
            <a:off x="5029200" y="1524000"/>
            <a:ext cx="685800" cy="3733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nodePh="1">
                                  <p:stCondLst>
                                    <p:cond delay="0"/>
                                  </p:stCondLst>
                                  <p:endCondLst>
                                    <p:cond evt="begin" delay="0">
                                      <p:tn val="5"/>
                                    </p:cond>
                                  </p:end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1000"/>
                                        <p:tgtEl>
                                          <p:spTgt spid="81923">
                                            <p:txEl>
                                              <p:pRg st="0" end="0"/>
                                            </p:txEl>
                                          </p:spTgt>
                                        </p:tgtEl>
                                      </p:cBhvr>
                                    </p:animEffect>
                                    <p:anim calcmode="lin" valueType="num">
                                      <p:cBhvr>
                                        <p:cTn id="8" dur="10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19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2743200" y="228600"/>
            <a:ext cx="5334000" cy="1143000"/>
          </a:xfrm>
        </p:spPr>
        <p:txBody>
          <a:bodyPr/>
          <a:lstStyle/>
          <a:p>
            <a:pPr eaLnBrk="1" hangingPunct="1"/>
            <a:r>
              <a:rPr lang="en-US" sz="3200" smtClean="0"/>
              <a:t>Getting Started… </a:t>
            </a:r>
            <a:br>
              <a:rPr lang="en-US" sz="3200" smtClean="0"/>
            </a:br>
            <a:r>
              <a:rPr lang="en-US" sz="3200" smtClean="0"/>
              <a:t>The Main Toolbar Menu</a:t>
            </a:r>
          </a:p>
        </p:txBody>
      </p:sp>
      <p:sp>
        <p:nvSpPr>
          <p:cNvPr id="81923" name="Rectangle 3"/>
          <p:cNvSpPr>
            <a:spLocks noGrp="1" noChangeArrowheads="1"/>
          </p:cNvSpPr>
          <p:nvPr>
            <p:ph type="body" idx="1"/>
          </p:nvPr>
        </p:nvSpPr>
        <p:spPr>
          <a:xfrm>
            <a:off x="914400" y="990600"/>
            <a:ext cx="7693025" cy="3724275"/>
          </a:xfrm>
        </p:spPr>
        <p:txBody>
          <a:bodyPr/>
          <a:lstStyle/>
          <a:p>
            <a:pPr eaLnBrk="1" hangingPunct="1"/>
            <a:r>
              <a:rPr lang="en-US" smtClean="0"/>
              <a:t>Log in</a:t>
            </a:r>
          </a:p>
        </p:txBody>
      </p:sp>
      <p:pic>
        <p:nvPicPr>
          <p:cNvPr id="7172" name="Picture 4"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sp>
        <p:nvSpPr>
          <p:cNvPr id="7173" name="Line 6"/>
          <p:cNvSpPr>
            <a:spLocks noChangeShapeType="1"/>
          </p:cNvSpPr>
          <p:nvPr/>
        </p:nvSpPr>
        <p:spPr bwMode="auto">
          <a:xfrm flipH="1" flipV="1">
            <a:off x="13182600" y="3048000"/>
            <a:ext cx="2057400" cy="457200"/>
          </a:xfrm>
          <a:prstGeom prst="line">
            <a:avLst/>
          </a:prstGeom>
          <a:noFill/>
          <a:ln w="19050">
            <a:solidFill>
              <a:srgbClr val="FF0000"/>
            </a:solidFill>
            <a:prstDash val="lgDash"/>
            <a:round/>
            <a:headEnd/>
            <a:tailEnd type="triangle" w="med" len="med"/>
          </a:ln>
        </p:spPr>
        <p:txBody>
          <a:bodyPr/>
          <a:lstStyle/>
          <a:p>
            <a:endParaRPr lang="en-US"/>
          </a:p>
        </p:txBody>
      </p:sp>
      <p:sp>
        <p:nvSpPr>
          <p:cNvPr id="7174" name="Text Box 7"/>
          <p:cNvSpPr txBox="1">
            <a:spLocks noChangeArrowheads="1"/>
          </p:cNvSpPr>
          <p:nvPr/>
        </p:nvSpPr>
        <p:spPr bwMode="auto">
          <a:xfrm rot="970749">
            <a:off x="13411200" y="3048000"/>
            <a:ext cx="3032125" cy="366713"/>
          </a:xfrm>
          <a:prstGeom prst="rect">
            <a:avLst/>
          </a:prstGeom>
          <a:noFill/>
          <a:ln w="9525">
            <a:noFill/>
            <a:miter lim="800000"/>
            <a:headEnd/>
            <a:tailEnd/>
          </a:ln>
        </p:spPr>
        <p:txBody>
          <a:bodyPr>
            <a:spAutoFit/>
          </a:bodyPr>
          <a:lstStyle/>
          <a:p>
            <a:pPr>
              <a:spcBef>
                <a:spcPct val="50000"/>
              </a:spcBef>
            </a:pPr>
            <a:r>
              <a:rPr lang="en-US"/>
              <a:t>Edit Profile</a:t>
            </a:r>
          </a:p>
        </p:txBody>
      </p:sp>
      <p:cxnSp>
        <p:nvCxnSpPr>
          <p:cNvPr id="16" name="Straight Arrow Connector 15"/>
          <p:cNvCxnSpPr/>
          <p:nvPr/>
        </p:nvCxnSpPr>
        <p:spPr>
          <a:xfrm>
            <a:off x="4876800" y="3962400"/>
            <a:ext cx="2286000" cy="1295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176" name="Picture 19" descr="wy main page.jpg"/>
          <p:cNvPicPr>
            <a:picLocks noChangeAspect="1"/>
          </p:cNvPicPr>
          <p:nvPr/>
        </p:nvPicPr>
        <p:blipFill>
          <a:blip r:embed="rId5" cstate="print"/>
          <a:srcRect/>
          <a:stretch>
            <a:fillRect/>
          </a:stretch>
        </p:blipFill>
        <p:spPr bwMode="auto">
          <a:xfrm>
            <a:off x="1905000" y="1524000"/>
            <a:ext cx="5967413" cy="5133975"/>
          </a:xfrm>
          <a:prstGeom prst="rect">
            <a:avLst/>
          </a:prstGeom>
          <a:noFill/>
          <a:ln w="9525">
            <a:noFill/>
            <a:miter lim="800000"/>
            <a:headEnd/>
            <a:tailEnd/>
          </a:ln>
        </p:spPr>
      </p:pic>
      <p:cxnSp>
        <p:nvCxnSpPr>
          <p:cNvPr id="22" name="Straight Arrow Connector 21"/>
          <p:cNvCxnSpPr/>
          <p:nvPr/>
        </p:nvCxnSpPr>
        <p:spPr>
          <a:xfrm>
            <a:off x="2362200" y="1371600"/>
            <a:ext cx="4267200" cy="1828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1000"/>
                                        <p:tgtEl>
                                          <p:spTgt spid="81923">
                                            <p:txEl>
                                              <p:pRg st="0" end="0"/>
                                            </p:txEl>
                                          </p:spTgt>
                                        </p:tgtEl>
                                      </p:cBhvr>
                                    </p:animEffect>
                                    <p:anim calcmode="lin" valueType="num">
                                      <p:cBhvr>
                                        <p:cTn id="8" dur="10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19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p:txBody>
          <a:bodyPr/>
          <a:lstStyle/>
          <a:p>
            <a:pPr eaLnBrk="1" hangingPunct="1"/>
            <a:r>
              <a:rPr lang="en-US" sz="3200" smtClean="0"/>
              <a:t>Getting Started… </a:t>
            </a:r>
            <a:br>
              <a:rPr lang="en-US" sz="3200" smtClean="0"/>
            </a:br>
            <a:r>
              <a:rPr lang="en-US" sz="3200" smtClean="0"/>
              <a:t>The Main Toolbar Menu</a:t>
            </a:r>
          </a:p>
        </p:txBody>
      </p:sp>
      <p:sp>
        <p:nvSpPr>
          <p:cNvPr id="81923" name="Rectangle 3"/>
          <p:cNvSpPr>
            <a:spLocks noGrp="1" noChangeArrowheads="1"/>
          </p:cNvSpPr>
          <p:nvPr>
            <p:ph type="body" idx="1"/>
          </p:nvPr>
        </p:nvSpPr>
        <p:spPr/>
        <p:txBody>
          <a:bodyPr/>
          <a:lstStyle/>
          <a:p>
            <a:pPr eaLnBrk="1" hangingPunct="1"/>
            <a:r>
              <a:rPr lang="en-US" smtClean="0"/>
              <a:t>Enter your email you used to sign up with on your application form, and the password you chose.</a:t>
            </a:r>
          </a:p>
          <a:p>
            <a:pPr eaLnBrk="1" hangingPunct="1"/>
            <a:endParaRPr lang="en-US" smtClean="0"/>
          </a:p>
        </p:txBody>
      </p:sp>
      <p:pic>
        <p:nvPicPr>
          <p:cNvPr id="8196" name="Picture 4"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sp>
        <p:nvSpPr>
          <p:cNvPr id="8197" name="Line 6"/>
          <p:cNvSpPr>
            <a:spLocks noChangeShapeType="1"/>
          </p:cNvSpPr>
          <p:nvPr/>
        </p:nvSpPr>
        <p:spPr bwMode="auto">
          <a:xfrm flipH="1" flipV="1">
            <a:off x="13182600" y="3048000"/>
            <a:ext cx="2057400" cy="457200"/>
          </a:xfrm>
          <a:prstGeom prst="line">
            <a:avLst/>
          </a:prstGeom>
          <a:noFill/>
          <a:ln w="19050">
            <a:solidFill>
              <a:srgbClr val="FF0000"/>
            </a:solidFill>
            <a:prstDash val="lgDash"/>
            <a:round/>
            <a:headEnd/>
            <a:tailEnd type="triangle" w="med" len="med"/>
          </a:ln>
        </p:spPr>
        <p:txBody>
          <a:bodyPr/>
          <a:lstStyle/>
          <a:p>
            <a:endParaRPr lang="en-US"/>
          </a:p>
        </p:txBody>
      </p:sp>
      <p:sp>
        <p:nvSpPr>
          <p:cNvPr id="8198" name="Text Box 7"/>
          <p:cNvSpPr txBox="1">
            <a:spLocks noChangeArrowheads="1"/>
          </p:cNvSpPr>
          <p:nvPr/>
        </p:nvSpPr>
        <p:spPr bwMode="auto">
          <a:xfrm rot="970749">
            <a:off x="13411200" y="3048000"/>
            <a:ext cx="3032125" cy="366713"/>
          </a:xfrm>
          <a:prstGeom prst="rect">
            <a:avLst/>
          </a:prstGeom>
          <a:noFill/>
          <a:ln w="9525">
            <a:noFill/>
            <a:miter lim="800000"/>
            <a:headEnd/>
            <a:tailEnd/>
          </a:ln>
        </p:spPr>
        <p:txBody>
          <a:bodyPr>
            <a:spAutoFit/>
          </a:bodyPr>
          <a:lstStyle/>
          <a:p>
            <a:pPr>
              <a:spcBef>
                <a:spcPct val="50000"/>
              </a:spcBef>
            </a:pPr>
            <a:r>
              <a:rPr lang="en-US"/>
              <a:t>Edit Profile</a:t>
            </a:r>
          </a:p>
        </p:txBody>
      </p:sp>
      <p:pic>
        <p:nvPicPr>
          <p:cNvPr id="8199" name="Picture 11" descr="ScreenHunter_01 Apr"/>
          <p:cNvPicPr>
            <a:picLocks noChangeAspect="1" noChangeArrowheads="1"/>
          </p:cNvPicPr>
          <p:nvPr/>
        </p:nvPicPr>
        <p:blipFill>
          <a:blip r:embed="rId5" cstate="print"/>
          <a:srcRect/>
          <a:stretch>
            <a:fillRect/>
          </a:stretch>
        </p:blipFill>
        <p:spPr bwMode="auto">
          <a:xfrm>
            <a:off x="762000" y="4495800"/>
            <a:ext cx="8153400" cy="1765300"/>
          </a:xfrm>
          <a:prstGeom prst="rect">
            <a:avLst/>
          </a:prstGeom>
          <a:noFill/>
          <a:ln w="9525">
            <a:noFill/>
            <a:miter lim="800000"/>
            <a:headEnd/>
            <a:tailEnd/>
          </a:ln>
        </p:spPr>
      </p:pic>
      <p:cxnSp>
        <p:nvCxnSpPr>
          <p:cNvPr id="16" name="Straight Arrow Connector 15"/>
          <p:cNvCxnSpPr/>
          <p:nvPr/>
        </p:nvCxnSpPr>
        <p:spPr>
          <a:xfrm rot="16200000" flipH="1">
            <a:off x="1524000" y="4419600"/>
            <a:ext cx="22860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2171700" y="3771900"/>
            <a:ext cx="2286000" cy="1600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fade">
                                      <p:cBhvr>
                                        <p:cTn id="7" dur="1000"/>
                                        <p:tgtEl>
                                          <p:spTgt spid="81923">
                                            <p:txEl>
                                              <p:pRg st="0" end="0"/>
                                            </p:txEl>
                                          </p:spTgt>
                                        </p:tgtEl>
                                      </p:cBhvr>
                                    </p:animEffect>
                                    <p:anim calcmode="lin" valueType="num">
                                      <p:cBhvr>
                                        <p:cTn id="8" dur="10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192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192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p:txBody>
          <a:bodyPr/>
          <a:lstStyle/>
          <a:p>
            <a:pPr eaLnBrk="1" hangingPunct="1"/>
            <a:r>
              <a:rPr lang="en-US" sz="3200" smtClean="0"/>
              <a:t>Getting Started… </a:t>
            </a:r>
            <a:br>
              <a:rPr lang="en-US" sz="3200" smtClean="0"/>
            </a:br>
            <a:r>
              <a:rPr lang="en-US" sz="3200" smtClean="0"/>
              <a:t>Setting Up Your Profile</a:t>
            </a:r>
          </a:p>
        </p:txBody>
      </p:sp>
      <p:sp>
        <p:nvSpPr>
          <p:cNvPr id="90115" name="Rectangle 3"/>
          <p:cNvSpPr>
            <a:spLocks noGrp="1" noChangeArrowheads="1"/>
          </p:cNvSpPr>
          <p:nvPr>
            <p:ph type="body" idx="1"/>
          </p:nvPr>
        </p:nvSpPr>
        <p:spPr/>
        <p:txBody>
          <a:bodyPr/>
          <a:lstStyle/>
          <a:p>
            <a:pPr eaLnBrk="1" hangingPunct="1"/>
            <a:r>
              <a:rPr lang="en-US" smtClean="0"/>
              <a:t>WebYeshiva’s website offers a personalized experience for all users. It is important that your information be complete and up to date.</a:t>
            </a:r>
          </a:p>
          <a:p>
            <a:pPr eaLnBrk="1" hangingPunct="1"/>
            <a:r>
              <a:rPr lang="en-US" smtClean="0"/>
              <a:t>To update information click the </a:t>
            </a:r>
            <a:r>
              <a:rPr lang="en-US" i="1" smtClean="0"/>
              <a:t>edit profile</a:t>
            </a:r>
            <a:r>
              <a:rPr lang="en-US" smtClean="0"/>
              <a:t> button on the top of your screen.</a:t>
            </a:r>
          </a:p>
        </p:txBody>
      </p:sp>
      <p:pic>
        <p:nvPicPr>
          <p:cNvPr id="12292" name="Picture 4" descr="Home">
            <a:hlinkClick r:id="rId3" tooltip="WebYeshiva.org - Rabbi Chaim Brovender Rosh Yeshiva"/>
          </p:cNvPr>
          <p:cNvPicPr>
            <a:picLocks noChangeAspect="1" noChangeArrowheads="1"/>
          </p:cNvPicPr>
          <p:nvPr/>
        </p:nvPicPr>
        <p:blipFill>
          <a:blip r:embed="rId4" cstate="print"/>
          <a:srcRect/>
          <a:stretch>
            <a:fillRect/>
          </a:stretch>
        </p:blipFill>
        <p:spPr bwMode="auto">
          <a:xfrm>
            <a:off x="7248525" y="0"/>
            <a:ext cx="1895475" cy="571500"/>
          </a:xfrm>
          <a:prstGeom prst="rect">
            <a:avLst/>
          </a:prstGeom>
          <a:noFill/>
          <a:ln w="9525">
            <a:noFill/>
            <a:miter lim="800000"/>
            <a:headEnd/>
            <a:tailEnd/>
          </a:ln>
        </p:spPr>
      </p:pic>
      <p:pic>
        <p:nvPicPr>
          <p:cNvPr id="12293" name="Picture 5" descr="ScreenHunter_14 Apr"/>
          <p:cNvPicPr>
            <a:picLocks noChangeAspect="1" noChangeArrowheads="1"/>
          </p:cNvPicPr>
          <p:nvPr/>
        </p:nvPicPr>
        <p:blipFill>
          <a:blip r:embed="rId5" cstate="print"/>
          <a:srcRect/>
          <a:stretch>
            <a:fillRect/>
          </a:stretch>
        </p:blipFill>
        <p:spPr bwMode="auto">
          <a:xfrm>
            <a:off x="838200" y="5257800"/>
            <a:ext cx="8096250" cy="962025"/>
          </a:xfrm>
          <a:prstGeom prst="rect">
            <a:avLst/>
          </a:prstGeom>
          <a:noFill/>
          <a:ln w="9525">
            <a:noFill/>
            <a:miter lim="800000"/>
            <a:headEnd/>
            <a:tailEnd/>
          </a:ln>
        </p:spPr>
      </p:pic>
      <p:sp>
        <p:nvSpPr>
          <p:cNvPr id="90118" name="Line 6"/>
          <p:cNvSpPr>
            <a:spLocks noChangeShapeType="1"/>
          </p:cNvSpPr>
          <p:nvPr/>
        </p:nvSpPr>
        <p:spPr bwMode="auto">
          <a:xfrm flipH="1" flipV="1">
            <a:off x="5181600" y="6172200"/>
            <a:ext cx="2057400" cy="457200"/>
          </a:xfrm>
          <a:prstGeom prst="line">
            <a:avLst/>
          </a:prstGeom>
          <a:noFill/>
          <a:ln w="19050">
            <a:solidFill>
              <a:srgbClr val="FF0000"/>
            </a:solidFill>
            <a:prstDash val="lgDash"/>
            <a:round/>
            <a:headEnd/>
            <a:tailEnd type="triangle" w="med" len="med"/>
          </a:ln>
        </p:spPr>
        <p:txBody>
          <a:bodyPr/>
          <a:lstStyle/>
          <a:p>
            <a:endParaRPr lang="en-US"/>
          </a:p>
        </p:txBody>
      </p:sp>
      <p:sp>
        <p:nvSpPr>
          <p:cNvPr id="90119" name="Text Box 7"/>
          <p:cNvSpPr txBox="1">
            <a:spLocks noChangeArrowheads="1"/>
          </p:cNvSpPr>
          <p:nvPr/>
        </p:nvSpPr>
        <p:spPr bwMode="auto">
          <a:xfrm rot="970749">
            <a:off x="5105400" y="6248400"/>
            <a:ext cx="3032125" cy="366713"/>
          </a:xfrm>
          <a:prstGeom prst="rect">
            <a:avLst/>
          </a:prstGeom>
          <a:noFill/>
          <a:ln w="9525">
            <a:noFill/>
            <a:miter lim="800000"/>
            <a:headEnd/>
            <a:tailEnd/>
          </a:ln>
        </p:spPr>
        <p:txBody>
          <a:bodyPr>
            <a:spAutoFit/>
          </a:bodyPr>
          <a:lstStyle/>
          <a:p>
            <a:pPr>
              <a:spcBef>
                <a:spcPct val="50000"/>
              </a:spcBef>
            </a:pPr>
            <a:r>
              <a:rPr lang="en-US"/>
              <a:t>Edit Profile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fade">
                                      <p:cBhvr>
                                        <p:cTn id="7" dur="1000"/>
                                        <p:tgtEl>
                                          <p:spTgt spid="90115">
                                            <p:txEl>
                                              <p:pRg st="0" end="0"/>
                                            </p:txEl>
                                          </p:spTgt>
                                        </p:tgtEl>
                                      </p:cBhvr>
                                    </p:animEffect>
                                    <p:anim calcmode="lin" valueType="num">
                                      <p:cBhvr>
                                        <p:cTn id="8" dur="10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9011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011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90115">
                                            <p:txEl>
                                              <p:pRg st="1" end="1"/>
                                            </p:txEl>
                                          </p:spTgt>
                                        </p:tgtEl>
                                        <p:attrNameLst>
                                          <p:attrName>style.visibility</p:attrName>
                                        </p:attrNameLst>
                                      </p:cBhvr>
                                      <p:to>
                                        <p:strVal val="visible"/>
                                      </p:to>
                                    </p:set>
                                    <p:animEffect transition="in" filter="fade">
                                      <p:cBhvr>
                                        <p:cTn id="15" dur="1000"/>
                                        <p:tgtEl>
                                          <p:spTgt spid="90115">
                                            <p:txEl>
                                              <p:pRg st="1" end="1"/>
                                            </p:txEl>
                                          </p:spTgt>
                                        </p:tgtEl>
                                      </p:cBhvr>
                                    </p:animEffect>
                                    <p:anim calcmode="lin" valueType="num">
                                      <p:cBhvr>
                                        <p:cTn id="16" dur="10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90115">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011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0118"/>
                                        </p:tgtEl>
                                        <p:attrNameLst>
                                          <p:attrName>style.visibility</p:attrName>
                                        </p:attrNameLst>
                                      </p:cBhvr>
                                      <p:to>
                                        <p:strVal val="visible"/>
                                      </p:to>
                                    </p:set>
                                    <p:anim calcmode="lin" valueType="num">
                                      <p:cBhvr additive="base">
                                        <p:cTn id="23" dur="2000" fill="hold"/>
                                        <p:tgtEl>
                                          <p:spTgt spid="90118"/>
                                        </p:tgtEl>
                                        <p:attrNameLst>
                                          <p:attrName>ppt_x</p:attrName>
                                        </p:attrNameLst>
                                      </p:cBhvr>
                                      <p:tavLst>
                                        <p:tav tm="0">
                                          <p:val>
                                            <p:strVal val="#ppt_x"/>
                                          </p:val>
                                        </p:tav>
                                        <p:tav tm="100000">
                                          <p:val>
                                            <p:strVal val="#ppt_x"/>
                                          </p:val>
                                        </p:tav>
                                      </p:tavLst>
                                    </p:anim>
                                    <p:anim calcmode="lin" valueType="num">
                                      <p:cBhvr additive="base">
                                        <p:cTn id="24" dur="2000" fill="hold"/>
                                        <p:tgtEl>
                                          <p:spTgt spid="901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0119"/>
                                        </p:tgtEl>
                                        <p:attrNameLst>
                                          <p:attrName>style.visibility</p:attrName>
                                        </p:attrNameLst>
                                      </p:cBhvr>
                                      <p:to>
                                        <p:strVal val="visible"/>
                                      </p:to>
                                    </p:set>
                                    <p:anim calcmode="lin" valueType="num">
                                      <p:cBhvr additive="base">
                                        <p:cTn id="27" dur="2000" fill="hold"/>
                                        <p:tgtEl>
                                          <p:spTgt spid="90119"/>
                                        </p:tgtEl>
                                        <p:attrNameLst>
                                          <p:attrName>ppt_x</p:attrName>
                                        </p:attrNameLst>
                                      </p:cBhvr>
                                      <p:tavLst>
                                        <p:tav tm="0">
                                          <p:val>
                                            <p:strVal val="#ppt_x"/>
                                          </p:val>
                                        </p:tav>
                                        <p:tav tm="100000">
                                          <p:val>
                                            <p:strVal val="#ppt_x"/>
                                          </p:val>
                                        </p:tav>
                                      </p:tavLst>
                                    </p:anim>
                                    <p:anim calcmode="lin" valueType="num">
                                      <p:cBhvr additive="base">
                                        <p:cTn id="28" dur="2000" fill="hold"/>
                                        <p:tgtEl>
                                          <p:spTgt spid="90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animBg="1"/>
      <p:bldP spid="901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ScreenHunter_08 Apr"/>
          <p:cNvPicPr>
            <a:picLocks noChangeAspect="1" noChangeArrowheads="1"/>
          </p:cNvPicPr>
          <p:nvPr/>
        </p:nvPicPr>
        <p:blipFill>
          <a:blip r:embed="rId3" cstate="print"/>
          <a:srcRect/>
          <a:stretch>
            <a:fillRect/>
          </a:stretch>
        </p:blipFill>
        <p:spPr bwMode="auto">
          <a:xfrm>
            <a:off x="695325" y="5334000"/>
            <a:ext cx="8448675" cy="533400"/>
          </a:xfrm>
          <a:prstGeom prst="rect">
            <a:avLst/>
          </a:prstGeom>
          <a:noFill/>
          <a:ln w="9525">
            <a:noFill/>
            <a:miter lim="800000"/>
            <a:headEnd/>
            <a:tailEnd/>
          </a:ln>
        </p:spPr>
      </p:pic>
      <p:sp>
        <p:nvSpPr>
          <p:cNvPr id="9219" name="AutoShape 2"/>
          <p:cNvSpPr>
            <a:spLocks noGrp="1" noChangeArrowheads="1"/>
          </p:cNvSpPr>
          <p:nvPr>
            <p:ph type="title"/>
          </p:nvPr>
        </p:nvSpPr>
        <p:spPr>
          <a:xfrm>
            <a:off x="762000" y="1143000"/>
            <a:ext cx="7924800" cy="1143000"/>
          </a:xfrm>
        </p:spPr>
        <p:txBody>
          <a:bodyPr/>
          <a:lstStyle/>
          <a:p>
            <a:pPr eaLnBrk="1" hangingPunct="1"/>
            <a:r>
              <a:rPr lang="en-US" sz="3200" dirty="0" smtClean="0"/>
              <a:t>Getting Started…</a:t>
            </a:r>
            <a:br>
              <a:rPr lang="en-US" sz="3200" dirty="0" smtClean="0"/>
            </a:br>
            <a:r>
              <a:rPr lang="en-US" sz="3200" dirty="0" smtClean="0"/>
              <a:t>Adding Classes </a:t>
            </a:r>
            <a:br>
              <a:rPr lang="en-US" sz="3200" dirty="0" smtClean="0"/>
            </a:br>
            <a:endParaRPr lang="en-US" sz="3200" dirty="0" smtClean="0"/>
          </a:p>
        </p:txBody>
      </p:sp>
      <p:sp>
        <p:nvSpPr>
          <p:cNvPr id="83971" name="Rectangle 3"/>
          <p:cNvSpPr>
            <a:spLocks noGrp="1" noChangeArrowheads="1"/>
          </p:cNvSpPr>
          <p:nvPr>
            <p:ph type="body" idx="1"/>
          </p:nvPr>
        </p:nvSpPr>
        <p:spPr>
          <a:xfrm>
            <a:off x="609600" y="2286000"/>
            <a:ext cx="7693025" cy="1752599"/>
          </a:xfrm>
        </p:spPr>
        <p:txBody>
          <a:bodyPr/>
          <a:lstStyle/>
          <a:p>
            <a:pPr eaLnBrk="1" hangingPunct="1"/>
            <a:r>
              <a:rPr lang="en-US" dirty="0" smtClean="0"/>
              <a:t>To find the list of courses to choose from click on either “</a:t>
            </a:r>
            <a:r>
              <a:rPr lang="en-US" dirty="0" err="1" smtClean="0"/>
              <a:t>shiurim</a:t>
            </a:r>
            <a:r>
              <a:rPr lang="en-US" dirty="0" smtClean="0"/>
              <a:t>” to see the full details of the </a:t>
            </a:r>
            <a:r>
              <a:rPr lang="en-US" dirty="0" err="1" smtClean="0"/>
              <a:t>shiur</a:t>
            </a:r>
            <a:r>
              <a:rPr lang="en-US" dirty="0" smtClean="0"/>
              <a:t> </a:t>
            </a:r>
            <a:r>
              <a:rPr lang="en-US" dirty="0" smtClean="0"/>
              <a:t>   or “schedule” to see the list by        weekly schedule       form</a:t>
            </a:r>
            <a:endParaRPr lang="en-US" dirty="0" smtClean="0"/>
          </a:p>
        </p:txBody>
      </p:sp>
      <p:pic>
        <p:nvPicPr>
          <p:cNvPr id="9221" name="Picture 4" descr="Home">
            <a:hlinkClick r:id="rId4" tooltip="WebYeshiva.org - Rabbi Chaim Brovender Rosh Yeshiva"/>
          </p:cNvPr>
          <p:cNvPicPr>
            <a:picLocks noChangeAspect="1" noChangeArrowheads="1"/>
          </p:cNvPicPr>
          <p:nvPr/>
        </p:nvPicPr>
        <p:blipFill>
          <a:blip r:embed="rId5" cstate="print"/>
          <a:srcRect/>
          <a:stretch>
            <a:fillRect/>
          </a:stretch>
        </p:blipFill>
        <p:spPr bwMode="auto">
          <a:xfrm>
            <a:off x="7248525" y="0"/>
            <a:ext cx="1895475" cy="571500"/>
          </a:xfrm>
          <a:prstGeom prst="rect">
            <a:avLst/>
          </a:prstGeom>
          <a:noFill/>
          <a:ln w="9525">
            <a:noFill/>
            <a:miter lim="800000"/>
            <a:headEnd/>
            <a:tailEnd/>
          </a:ln>
        </p:spPr>
      </p:pic>
      <p:sp>
        <p:nvSpPr>
          <p:cNvPr id="83974" name="Line 6"/>
          <p:cNvSpPr>
            <a:spLocks noChangeShapeType="1"/>
          </p:cNvSpPr>
          <p:nvPr/>
        </p:nvSpPr>
        <p:spPr bwMode="auto">
          <a:xfrm flipH="1">
            <a:off x="2667000" y="3657600"/>
            <a:ext cx="1676400" cy="1600200"/>
          </a:xfrm>
          <a:prstGeom prst="line">
            <a:avLst/>
          </a:prstGeom>
          <a:noFill/>
          <a:ln w="19050">
            <a:solidFill>
              <a:srgbClr val="FF0000"/>
            </a:solidFill>
            <a:prstDash val="lgDash"/>
            <a:round/>
            <a:headEnd/>
            <a:tailEnd type="triangle" w="med" len="med"/>
          </a:ln>
        </p:spPr>
        <p:txBody>
          <a:bodyPr/>
          <a:lstStyle/>
          <a:p>
            <a:endParaRPr lang="en-US"/>
          </a:p>
        </p:txBody>
      </p:sp>
      <p:sp>
        <p:nvSpPr>
          <p:cNvPr id="83975" name="Text Box 7"/>
          <p:cNvSpPr txBox="1">
            <a:spLocks noChangeArrowheads="1"/>
          </p:cNvSpPr>
          <p:nvPr/>
        </p:nvSpPr>
        <p:spPr bwMode="auto">
          <a:xfrm rot="970749">
            <a:off x="3496248" y="5139577"/>
            <a:ext cx="3032125" cy="366713"/>
          </a:xfrm>
          <a:prstGeom prst="rect">
            <a:avLst/>
          </a:prstGeom>
          <a:noFill/>
          <a:ln w="9525">
            <a:noFill/>
            <a:miter lim="800000"/>
            <a:headEnd/>
            <a:tailEnd/>
          </a:ln>
        </p:spPr>
        <p:txBody>
          <a:bodyPr>
            <a:spAutoFit/>
          </a:bodyPr>
          <a:lstStyle/>
          <a:p>
            <a:pPr>
              <a:spcBef>
                <a:spcPct val="50000"/>
              </a:spcBef>
            </a:pPr>
            <a:r>
              <a:rPr lang="en-US"/>
              <a:t>Shiurim</a:t>
            </a:r>
          </a:p>
        </p:txBody>
      </p:sp>
      <p:sp>
        <p:nvSpPr>
          <p:cNvPr id="5128" name="Rectangle 11"/>
          <p:cNvSpPr>
            <a:spLocks noChangeArrowheads="1"/>
          </p:cNvSpPr>
          <p:nvPr/>
        </p:nvSpPr>
        <p:spPr bwMode="auto">
          <a:xfrm>
            <a:off x="1447800" y="5334000"/>
            <a:ext cx="838200" cy="533400"/>
          </a:xfrm>
          <a:prstGeom prst="rect">
            <a:avLst/>
          </a:prstGeom>
          <a:noFill/>
          <a:ln w="28575">
            <a:solidFill>
              <a:srgbClr val="00FFFF"/>
            </a:solidFill>
            <a:miter lim="800000"/>
            <a:headEnd/>
            <a:tailEnd/>
          </a:ln>
        </p:spPr>
        <p:txBody>
          <a:bodyPr wrap="none" anchor="ctr"/>
          <a:lstStyle/>
          <a:p>
            <a:endParaRPr lang="en-US"/>
          </a:p>
        </p:txBody>
      </p:sp>
      <p:sp>
        <p:nvSpPr>
          <p:cNvPr id="9" name="Rectangle 11"/>
          <p:cNvSpPr>
            <a:spLocks noChangeArrowheads="1"/>
          </p:cNvSpPr>
          <p:nvPr/>
        </p:nvSpPr>
        <p:spPr bwMode="auto">
          <a:xfrm>
            <a:off x="2362200" y="5334000"/>
            <a:ext cx="838200" cy="533400"/>
          </a:xfrm>
          <a:prstGeom prst="rect">
            <a:avLst/>
          </a:prstGeom>
          <a:noFill/>
          <a:ln w="28575">
            <a:solidFill>
              <a:srgbClr val="00FFFF"/>
            </a:solidFill>
            <a:miter lim="800000"/>
            <a:headEnd/>
            <a:tailEnd/>
          </a:ln>
        </p:spPr>
        <p:txBody>
          <a:bodyPr wrap="none" anchor="ctr"/>
          <a:lstStyle/>
          <a:p>
            <a:endParaRPr lang="en-US"/>
          </a:p>
        </p:txBody>
      </p:sp>
      <p:sp>
        <p:nvSpPr>
          <p:cNvPr id="10" name="Line 6"/>
          <p:cNvSpPr>
            <a:spLocks noChangeShapeType="1"/>
          </p:cNvSpPr>
          <p:nvPr/>
        </p:nvSpPr>
        <p:spPr bwMode="auto">
          <a:xfrm flipH="1">
            <a:off x="1676400" y="3048000"/>
            <a:ext cx="1676400" cy="2209800"/>
          </a:xfrm>
          <a:prstGeom prst="line">
            <a:avLst/>
          </a:prstGeom>
          <a:noFill/>
          <a:ln w="19050">
            <a:solidFill>
              <a:srgbClr val="FF0000"/>
            </a:solidFill>
            <a:prstDash val="lgDash"/>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1000"/>
                                        <p:tgtEl>
                                          <p:spTgt spid="83971">
                                            <p:txEl>
                                              <p:pRg st="0" end="0"/>
                                            </p:txEl>
                                          </p:spTgt>
                                        </p:tgtEl>
                                      </p:cBhvr>
                                    </p:animEffect>
                                    <p:anim calcmode="lin" valueType="num">
                                      <p:cBhvr>
                                        <p:cTn id="8" dur="10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3971">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397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3974"/>
                                        </p:tgtEl>
                                        <p:attrNameLst>
                                          <p:attrName>style.visibility</p:attrName>
                                        </p:attrNameLst>
                                      </p:cBhvr>
                                      <p:to>
                                        <p:strVal val="visible"/>
                                      </p:to>
                                    </p:set>
                                    <p:anim calcmode="lin" valueType="num">
                                      <p:cBhvr additive="base">
                                        <p:cTn id="15" dur="2000" fill="hold"/>
                                        <p:tgtEl>
                                          <p:spTgt spid="83974"/>
                                        </p:tgtEl>
                                        <p:attrNameLst>
                                          <p:attrName>ppt_x</p:attrName>
                                        </p:attrNameLst>
                                      </p:cBhvr>
                                      <p:tavLst>
                                        <p:tav tm="0">
                                          <p:val>
                                            <p:strVal val="#ppt_x"/>
                                          </p:val>
                                        </p:tav>
                                        <p:tav tm="100000">
                                          <p:val>
                                            <p:strVal val="#ppt_x"/>
                                          </p:val>
                                        </p:tav>
                                      </p:tavLst>
                                    </p:anim>
                                    <p:anim calcmode="lin" valueType="num">
                                      <p:cBhvr additive="base">
                                        <p:cTn id="16" dur="2000" fill="hold"/>
                                        <p:tgtEl>
                                          <p:spTgt spid="839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3975"/>
                                        </p:tgtEl>
                                        <p:attrNameLst>
                                          <p:attrName>style.visibility</p:attrName>
                                        </p:attrNameLst>
                                      </p:cBhvr>
                                      <p:to>
                                        <p:strVal val="visible"/>
                                      </p:to>
                                    </p:set>
                                    <p:anim calcmode="lin" valueType="num">
                                      <p:cBhvr additive="base">
                                        <p:cTn id="19" dur="2000" fill="hold"/>
                                        <p:tgtEl>
                                          <p:spTgt spid="83975"/>
                                        </p:tgtEl>
                                        <p:attrNameLst>
                                          <p:attrName>ppt_x</p:attrName>
                                        </p:attrNameLst>
                                      </p:cBhvr>
                                      <p:tavLst>
                                        <p:tav tm="0">
                                          <p:val>
                                            <p:strVal val="#ppt_x"/>
                                          </p:val>
                                        </p:tav>
                                        <p:tav tm="100000">
                                          <p:val>
                                            <p:strVal val="#ppt_x"/>
                                          </p:val>
                                        </p:tav>
                                      </p:tavLst>
                                    </p:anim>
                                    <p:anim calcmode="lin" valueType="num">
                                      <p:cBhvr additive="base">
                                        <p:cTn id="20" dur="2000" fill="hold"/>
                                        <p:tgtEl>
                                          <p:spTgt spid="8397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28"/>
                                        </p:tgtEl>
                                        <p:attrNameLst>
                                          <p:attrName>style.visibility</p:attrName>
                                        </p:attrNameLst>
                                      </p:cBhvr>
                                      <p:to>
                                        <p:strVal val="visible"/>
                                      </p:to>
                                    </p:set>
                                    <p:animEffect transition="in" filter="blinds(horizontal)">
                                      <p:cBhvr>
                                        <p:cTn id="25" dur="500"/>
                                        <p:tgtEl>
                                          <p:spTgt spid="512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linds(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2000" fill="hold"/>
                                        <p:tgtEl>
                                          <p:spTgt spid="10"/>
                                        </p:tgtEl>
                                        <p:attrNameLst>
                                          <p:attrName>ppt_x</p:attrName>
                                        </p:attrNameLst>
                                      </p:cBhvr>
                                      <p:tavLst>
                                        <p:tav tm="0">
                                          <p:val>
                                            <p:strVal val="#ppt_x"/>
                                          </p:val>
                                        </p:tav>
                                        <p:tav tm="100000">
                                          <p:val>
                                            <p:strVal val="#ppt_x"/>
                                          </p:val>
                                        </p:tav>
                                      </p:tavLst>
                                    </p:anim>
                                    <p:anim calcmode="lin" valueType="num">
                                      <p:cBhvr additive="base">
                                        <p:cTn id="3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animBg="1"/>
      <p:bldP spid="83975" grpId="0"/>
      <p:bldP spid="5128" grpId="0" animBg="1"/>
      <p:bldP spid="9" grpId="0" animBg="1"/>
      <p:bldP spid="10" grpId="0" animBg="1"/>
    </p:bld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1666</TotalTime>
  <Words>1938</Words>
  <Application>Microsoft Office PowerPoint</Application>
  <PresentationFormat>On-screen Show (4:3)</PresentationFormat>
  <Paragraphs>162</Paragraphs>
  <Slides>31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Wingdings</vt:lpstr>
      <vt:lpstr>Times New Roman</vt:lpstr>
      <vt:lpstr>PilgrimExtended</vt:lpstr>
      <vt:lpstr>Capsules</vt:lpstr>
      <vt:lpstr>WebYeshiva.Org </vt:lpstr>
      <vt:lpstr>Slide 2</vt:lpstr>
      <vt:lpstr>WebYeshiva- A New Type of Learning Experience</vt:lpstr>
      <vt:lpstr>Slide 4</vt:lpstr>
      <vt:lpstr>First, please register for WebYeshiva which is a very quick process. Go to www.webyeshiva.org and click on Register Now. </vt:lpstr>
      <vt:lpstr>Getting Started…  The Main Toolbar Menu</vt:lpstr>
      <vt:lpstr>Getting Started…  The Main Toolbar Menu</vt:lpstr>
      <vt:lpstr>Getting Started…  Setting Up Your Profile</vt:lpstr>
      <vt:lpstr>Getting Started… Adding Classes  </vt:lpstr>
      <vt:lpstr>Getting Started… Adding Classes  </vt:lpstr>
      <vt:lpstr>Slide 11</vt:lpstr>
      <vt:lpstr>Building an Interactive Environment</vt:lpstr>
      <vt:lpstr>  The class   page</vt:lpstr>
      <vt:lpstr>WebYeshiva Student Teacher communication </vt:lpstr>
      <vt:lpstr>   Welcome to the WebEx web conference classroom- Getting started</vt:lpstr>
      <vt:lpstr>Setting Audio &amp; Mic options</vt:lpstr>
      <vt:lpstr>WebCam &amp; Video Options</vt:lpstr>
      <vt:lpstr>Slide 18</vt:lpstr>
      <vt:lpstr>Audio setup</vt:lpstr>
      <vt:lpstr>Audio and webcam setup</vt:lpstr>
      <vt:lpstr>VoIP Tech Issues &amp; Support</vt:lpstr>
      <vt:lpstr>Web conference setup</vt:lpstr>
      <vt:lpstr>Audio and webcam setup</vt:lpstr>
      <vt:lpstr>Inside the WebEx Classroom- The Shiur</vt:lpstr>
      <vt:lpstr>Inside the WebEx Classroom- chat</vt:lpstr>
      <vt:lpstr>Inside the WebEx Classroom- The Shiur</vt:lpstr>
      <vt:lpstr>Inside the WebEx Classroom- The Shiur</vt:lpstr>
      <vt:lpstr>Accessing Archives</vt:lpstr>
      <vt:lpstr>Accessing WebYeshiva Archives</vt:lpstr>
      <vt:lpstr>For More Information…</vt:lpstr>
      <vt:lpstr>For Technical Support…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WebYeshiva.Org</dc:title>
  <dc:creator>Aryeh</dc:creator>
  <cp:lastModifiedBy>Geller</cp:lastModifiedBy>
  <cp:revision>156</cp:revision>
  <dcterms:created xsi:type="dcterms:W3CDTF">2008-10-19T14:02:50Z</dcterms:created>
  <dcterms:modified xsi:type="dcterms:W3CDTF">2012-12-16T12:35:27Z</dcterms:modified>
</cp:coreProperties>
</file>